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83" r:id="rId3"/>
    <p:sldId id="269" r:id="rId4"/>
    <p:sldId id="270" r:id="rId5"/>
    <p:sldId id="263" r:id="rId6"/>
    <p:sldId id="264" r:id="rId7"/>
    <p:sldId id="267" r:id="rId8"/>
    <p:sldId id="259" r:id="rId9"/>
    <p:sldId id="268" r:id="rId10"/>
    <p:sldId id="266" r:id="rId11"/>
    <p:sldId id="257" r:id="rId12"/>
    <p:sldId id="258" r:id="rId13"/>
    <p:sldId id="274" r:id="rId14"/>
    <p:sldId id="276" r:id="rId15"/>
    <p:sldId id="271" r:id="rId16"/>
    <p:sldId id="272" r:id="rId17"/>
    <p:sldId id="273" r:id="rId18"/>
    <p:sldId id="260" r:id="rId19"/>
    <p:sldId id="261" r:id="rId20"/>
    <p:sldId id="262" r:id="rId21"/>
    <p:sldId id="281" r:id="rId22"/>
    <p:sldId id="277" r:id="rId23"/>
    <p:sldId id="284" r:id="rId24"/>
    <p:sldId id="289" r:id="rId25"/>
    <p:sldId id="285" r:id="rId26"/>
    <p:sldId id="286" r:id="rId27"/>
    <p:sldId id="287" r:id="rId28"/>
    <p:sldId id="288" r:id="rId29"/>
    <p:sldId id="282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D0D"/>
    <a:srgbClr val="4F81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844" autoAdjust="0"/>
  </p:normalViewPr>
  <p:slideViewPr>
    <p:cSldViewPr>
      <p:cViewPr varScale="1">
        <p:scale>
          <a:sx n="83" d="100"/>
          <a:sy n="83" d="100"/>
        </p:scale>
        <p:origin x="-11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CFDC1-0DFE-46E5-9210-473B63A81D3F}" type="datetimeFigureOut">
              <a:rPr lang="ru-RU" smtClean="0"/>
              <a:pPr/>
              <a:t>20.07.2010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89AE0-E82F-4812-940C-47B982E474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C229E16-0001-484B-9EC2-A1188EB221CC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AE30C25-9073-4528-AC20-4B2F4864D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1F9670-2657-40F9-9CFC-9A14CB26A32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FF2D19-8DBC-482D-A035-DD74DD0543E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262FEC8-4791-4770-BA56-C794D769D6A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BF885E-B00E-45A3-92E2-2D4ECDB8F4F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>
              <a:latin typeface="Arial" charset="0"/>
            </a:endParaRP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C8D600-AF87-4BD3-972B-B3411658485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>
              <a:latin typeface="Arial" charset="0"/>
            </a:endParaRP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7ACF79-61E7-4F85-AA3E-E4D4861A4F9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E30C25-9073-4528-AC20-4B2F4864D9E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2E9F33-C619-4AB4-8993-E43E8B4E926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>
              <a:latin typeface="Arial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65338F4-48E4-4181-89F7-77BD3707853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6D0213-8A99-4935-B2B4-D9EC84FBBBA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3BB16C-6C38-4FC2-93A3-4DB56AC54EC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>
              <a:latin typeface="Arial" charset="0"/>
            </a:endParaRP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5FE4C9-73D6-4E81-8FE7-C728A50A14F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1010C-97B2-4B18-9FA3-860D336E5D07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A9B29-8314-439A-85B0-EEDA9816F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F531A-727A-4E8E-A003-4067C0F707C7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E11BB-A065-4435-A345-CE59DD044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76F97-0DC7-4080-9DF8-B59D1FFCB368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ECA12-6318-4793-A237-553824329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D3CAC-705B-4645-BC40-C304ABDB8928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D65F9-5269-43EA-BEF0-E6D32DD6DD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D4D98-6CBF-4F49-9703-BB9517D90F85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1EDE4-B167-4B36-954A-A4E5C8923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13AB6-437F-4B67-8113-1813AE1A5A8D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5E175-6076-4753-9230-93A7D2D1DF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30FB8-ADBD-45C2-9862-F9F3E1A53547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AC07D-75AA-4056-8051-46FDA7FF1C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1D794-9296-4E25-A34B-8EBC9E212660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7F2F3-1519-4ECD-BD99-0AC489B1B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D2F66-64DB-4533-BE76-FF4F7EB3CB8B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A944D-520A-4C00-98E4-A13B217AF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FF11B-CBE4-4D61-937A-6AEFF16A347E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5D0B1-3658-4D9F-A9FE-6EF4BEB9D3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B308B-EC15-42ED-8D9F-A62E2AA25D08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30503-820B-4CAE-B1F3-9037AE0B3B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1029D1-112D-4CA2-AD14-AD170CE5AA8A}" type="datetimeFigureOut">
              <a:rPr lang="ru-RU"/>
              <a:pPr>
                <a:defRPr/>
              </a:pPr>
              <a:t>20.07.2010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58FFA8-85A0-4656-8EB2-78B0A39F0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Exchange\&#1054;&#1090;%20&#1050;&#1086;&#1074;&#1072;&#1083;&#1077;&#1074;&#1072;\&#1055;&#1088;&#1077;&#1079;&#1077;&#1085;&#1090;&#1072;&#1094;&#1080;&#1103;%20&#1074;%20&#1042;&#1072;&#1088;&#1096;&#1072;&#1074;&#1077;\transversal_ballast.avi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2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2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\\Pogorelov\D\UM40_WORK\Present\Actual\UM%20Ballast\modeltime.avi" TargetMode="External"/><Relationship Id="rId1" Type="http://schemas.openxmlformats.org/officeDocument/2006/relationships/video" Target="file:///\\Pogorelov\D\UM40_WORK\Present\Actual\UM%20Ballast\realtime.avi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\\Pogorelov\D\UM40_WORK\Present\Actual\UM%20Ballast\for.avi" TargetMode="External"/><Relationship Id="rId1" Type="http://schemas.openxmlformats.org/officeDocument/2006/relationships/video" Target="file:///\\Pogorelov\D\UM40_WORK\Present\Actual\UM%20Ballast\vel.avi" TargetMode="Externa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\\Pogorelov\D\UM40_WORK\Present\Actual\UM%20Ballast\ipage_model_1.avi" TargetMode="External"/><Relationship Id="rId1" Type="http://schemas.openxmlformats.org/officeDocument/2006/relationships/video" Target="file:///\\Pogorelov\D\UM40_WORK\Present\Actual\UM%20Ballast\ipage_model_0.avi" TargetMode="Externa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ogorelov\D\UM40_WORK\Present\Actual\UM%20Ballast\ballastrostov_1000_vibration_horiz_5_002.avi" TargetMode="Externa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ogorelov\D\UM40_WORK\Present\Actual\UM%20Ballast\passivepressure.avi" TargetMode="External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\\Pogorelov\D\UM40_WORK\Present\Actual\UM%20Ballast\lateral_ballast.avi" TargetMode="External"/><Relationship Id="rId1" Type="http://schemas.openxmlformats.org/officeDocument/2006/relationships/video" Target="file:///\\Pogorelov\D\UM40_WORK\Present\Actual\UM%20Ballast\long_ballast.avi" TargetMode="Externa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ogorelov\D\UM40_WORK\Present\Actual\UM%20Ballast\empting_ballast.avi" TargetMode="Externa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ogorelov\D\UM40_WORK\Present\Actual\UM%20Ballast\hopper_hopper_collision_with_ballast.avi" TargetMode="External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Exchange\&#1054;&#1090;%20&#1050;&#1086;&#1074;&#1072;&#1083;&#1077;&#1074;&#1072;\&#1055;&#1088;&#1077;&#1079;&#1077;&#1085;&#1090;&#1072;&#1094;&#1080;&#1103;%20&#1074;%20&#1042;&#1072;&#1088;&#1096;&#1072;&#1074;&#1077;\transversal_ballast.avi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-85725" y="1428750"/>
            <a:ext cx="9229725" cy="1470025"/>
          </a:xfrm>
        </p:spPr>
        <p:txBody>
          <a:bodyPr/>
          <a:lstStyle/>
          <a:p>
            <a:r>
              <a:rPr lang="en-US" sz="3600" dirty="0" smtClean="0">
                <a:latin typeface="Arial" charset="0"/>
                <a:cs typeface="Arial" charset="0"/>
              </a:rPr>
              <a:t>Simulation of granular media with</a:t>
            </a:r>
            <a:br>
              <a:rPr lang="en-US" sz="3600" dirty="0" smtClean="0">
                <a:latin typeface="Arial" charset="0"/>
                <a:cs typeface="Arial" charset="0"/>
              </a:rPr>
            </a:br>
            <a:r>
              <a:rPr lang="en-US" sz="3600" dirty="0" smtClean="0">
                <a:latin typeface="Arial" charset="0"/>
                <a:cs typeface="Arial" charset="0"/>
              </a:rPr>
              <a:t>Universal Mechanism</a:t>
            </a:r>
            <a:endParaRPr lang="ru-RU" sz="3600" dirty="0" smtClean="0">
              <a:latin typeface="Arial" charset="0"/>
              <a:cs typeface="Arial" charset="0"/>
            </a:endParaRPr>
          </a:p>
        </p:txBody>
      </p:sp>
      <p:pic>
        <p:nvPicPr>
          <p:cNvPr id="13315" name="Рисунок 4" descr="umid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3" y="433388"/>
            <a:ext cx="2255837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transversal_balla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63" y="2905125"/>
            <a:ext cx="43529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Geometry of particles: samples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38" y="1143000"/>
            <a:ext cx="21494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5" y="1357313"/>
            <a:ext cx="216058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1857375" y="3859213"/>
          <a:ext cx="2089150" cy="2141537"/>
        </p:xfrm>
        <a:graphic>
          <a:graphicData uri="http://schemas.openxmlformats.org/presentationml/2006/ole">
            <p:oleObj spid="_x0000_s5122" name="Picture" r:id="rId6" imgW="2080800" imgH="2131920" progId="Word.Picture.8">
              <p:embed/>
            </p:oleObj>
          </a:graphicData>
        </a:graphic>
      </p:graphicFrame>
      <p:pic>
        <p:nvPicPr>
          <p:cNvPr id="5127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5" y="3859213"/>
            <a:ext cx="21145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Box parameters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6146" name="Object 1"/>
          <p:cNvGraphicFramePr>
            <a:graphicFrameLocks noChangeAspect="1"/>
          </p:cNvGraphicFramePr>
          <p:nvPr/>
        </p:nvGraphicFramePr>
        <p:xfrm>
          <a:off x="463550" y="2571750"/>
          <a:ext cx="8323263" cy="2071688"/>
        </p:xfrm>
        <a:graphic>
          <a:graphicData uri="http://schemas.openxmlformats.org/presentationml/2006/ole">
            <p:oleObj spid="_x0000_s6146" name="Picture" r:id="rId4" imgW="5770080" imgH="143136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Initial state of particles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6825" y="1214438"/>
            <a:ext cx="280035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4" cstate="print"/>
          <a:srcRect l="4967" t="6136"/>
          <a:stretch>
            <a:fillRect/>
          </a:stretch>
        </p:blipFill>
        <p:spPr bwMode="auto">
          <a:xfrm>
            <a:off x="5053013" y="1285875"/>
            <a:ext cx="27336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Physical parameters of contact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3929063"/>
            <a:ext cx="2466975" cy="1781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3857625"/>
            <a:ext cx="2714625" cy="256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16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63" y="2214563"/>
            <a:ext cx="2162175" cy="132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3" y="1214438"/>
            <a:ext cx="1876425" cy="234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442" name="Группа 13"/>
          <p:cNvGrpSpPr>
            <a:grpSpLocks/>
          </p:cNvGrpSpPr>
          <p:nvPr/>
        </p:nvGrpSpPr>
        <p:grpSpPr bwMode="auto">
          <a:xfrm>
            <a:off x="1785938" y="1285875"/>
            <a:ext cx="809625" cy="642938"/>
            <a:chOff x="1357290" y="4643446"/>
            <a:chExt cx="809264" cy="642942"/>
          </a:xfrm>
        </p:grpSpPr>
        <p:sp>
          <p:nvSpPr>
            <p:cNvPr id="15" name="Овал 14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453" name="TextBox 15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1</a:t>
              </a:r>
            </a:p>
          </p:txBody>
        </p:sp>
      </p:grpSp>
      <p:grpSp>
        <p:nvGrpSpPr>
          <p:cNvPr id="18443" name="Группа 17"/>
          <p:cNvGrpSpPr>
            <a:grpSpLocks/>
          </p:cNvGrpSpPr>
          <p:nvPr/>
        </p:nvGrpSpPr>
        <p:grpSpPr bwMode="auto">
          <a:xfrm>
            <a:off x="5572125" y="1428750"/>
            <a:ext cx="809625" cy="642938"/>
            <a:chOff x="1357290" y="4643446"/>
            <a:chExt cx="809264" cy="642942"/>
          </a:xfrm>
        </p:grpSpPr>
        <p:sp>
          <p:nvSpPr>
            <p:cNvPr id="19" name="Овал 18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451" name="TextBox 19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2</a:t>
              </a:r>
            </a:p>
          </p:txBody>
        </p:sp>
      </p:grpSp>
      <p:grpSp>
        <p:nvGrpSpPr>
          <p:cNvPr id="18444" name="Группа 20"/>
          <p:cNvGrpSpPr>
            <a:grpSpLocks/>
          </p:cNvGrpSpPr>
          <p:nvPr/>
        </p:nvGrpSpPr>
        <p:grpSpPr bwMode="auto">
          <a:xfrm>
            <a:off x="1714500" y="4357688"/>
            <a:ext cx="809625" cy="642937"/>
            <a:chOff x="1357290" y="4643446"/>
            <a:chExt cx="809264" cy="642942"/>
          </a:xfrm>
        </p:grpSpPr>
        <p:sp>
          <p:nvSpPr>
            <p:cNvPr id="22" name="Овал 21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449" name="TextBox 22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3</a:t>
              </a:r>
            </a:p>
          </p:txBody>
        </p:sp>
      </p:grpSp>
      <p:grpSp>
        <p:nvGrpSpPr>
          <p:cNvPr id="18445" name="Группа 23"/>
          <p:cNvGrpSpPr>
            <a:grpSpLocks/>
          </p:cNvGrpSpPr>
          <p:nvPr/>
        </p:nvGrpSpPr>
        <p:grpSpPr bwMode="auto">
          <a:xfrm>
            <a:off x="5643563" y="5214938"/>
            <a:ext cx="809625" cy="642937"/>
            <a:chOff x="1357290" y="4643446"/>
            <a:chExt cx="809264" cy="642942"/>
          </a:xfrm>
        </p:grpSpPr>
        <p:sp>
          <p:nvSpPr>
            <p:cNvPr id="25" name="Овал 24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447" name="TextBox 25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699792" y="3669402"/>
            <a:ext cx="527524" cy="545996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3645024"/>
            <a:ext cx="527524" cy="545996"/>
          </a:xfrm>
          <a:prstGeom prst="rect">
            <a:avLst/>
          </a:prstGeom>
          <a:solidFill>
            <a:srgbClr val="FFFF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71500" y="3286125"/>
          <a:ext cx="2714625" cy="1285875"/>
        </p:xfrm>
        <a:graphic>
          <a:graphicData uri="http://schemas.openxmlformats.org/presentationml/2006/ole">
            <p:oleObj spid="_x0000_s7171" name="Формула" r:id="rId4" imgW="901309" imgH="431613" progId="Equation.3">
              <p:embed/>
            </p:oleObj>
          </a:graphicData>
        </a:graphic>
      </p:graphicFrame>
      <p:sp>
        <p:nvSpPr>
          <p:cNvPr id="717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Physical parameters of contact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71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2571750" y="1500188"/>
          <a:ext cx="3571875" cy="1535112"/>
        </p:xfrm>
        <a:graphic>
          <a:graphicData uri="http://schemas.openxmlformats.org/presentationml/2006/ole">
            <p:oleObj spid="_x0000_s7170" name="Picture" r:id="rId5" imgW="2103201" imgH="905345" progId="Word.Picture.8">
              <p:embed/>
            </p:oleObj>
          </a:graphicData>
        </a:graphic>
      </p:graphicFrame>
      <p:sp>
        <p:nvSpPr>
          <p:cNvPr id="717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17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4572000" y="3143250"/>
          <a:ext cx="3657600" cy="1457325"/>
        </p:xfrm>
        <a:graphic>
          <a:graphicData uri="http://schemas.openxmlformats.org/presentationml/2006/ole">
            <p:oleObj spid="_x0000_s7172" name="Формула" r:id="rId6" imgW="1218671" imgH="482391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Media feeding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8194" name="Object 1"/>
          <p:cNvGraphicFramePr>
            <a:graphicFrameLocks noChangeAspect="1"/>
          </p:cNvGraphicFramePr>
          <p:nvPr/>
        </p:nvGraphicFramePr>
        <p:xfrm>
          <a:off x="714375" y="1500188"/>
          <a:ext cx="7766050" cy="3786187"/>
        </p:xfrm>
        <a:graphic>
          <a:graphicData uri="http://schemas.openxmlformats.org/presentationml/2006/ole">
            <p:oleObj spid="_x0000_s8194" name="Picture" r:id="rId4" imgW="5643360" imgH="275076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Top ground layer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922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9218" name="Object 1"/>
          <p:cNvGraphicFramePr>
            <a:graphicFrameLocks noChangeAspect="1"/>
          </p:cNvGraphicFramePr>
          <p:nvPr/>
        </p:nvGraphicFramePr>
        <p:xfrm>
          <a:off x="1225252" y="1285875"/>
          <a:ext cx="6515100" cy="4071938"/>
        </p:xfrm>
        <a:graphic>
          <a:graphicData uri="http://schemas.openxmlformats.org/presentationml/2006/ole">
            <p:oleObj spid="_x0000_s9218" name="Picture" r:id="rId4" imgW="2743200" imgH="1714680" progId="Word.Picture.8">
              <p:embed/>
            </p:oleObj>
          </a:graphicData>
        </a:graphic>
      </p:graphicFrame>
      <p:sp>
        <p:nvSpPr>
          <p:cNvPr id="922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3357563" y="5357813"/>
          <a:ext cx="1928812" cy="1293812"/>
        </p:xfrm>
        <a:graphic>
          <a:graphicData uri="http://schemas.openxmlformats.org/presentationml/2006/ole">
            <p:oleObj spid="_x0000_s9219" name="Формула" r:id="rId5" imgW="723586" imgH="482391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External body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0242" name="Object 1"/>
          <p:cNvGraphicFramePr>
            <a:graphicFrameLocks noChangeAspect="1"/>
          </p:cNvGraphicFramePr>
          <p:nvPr/>
        </p:nvGraphicFramePr>
        <p:xfrm>
          <a:off x="2078038" y="1003300"/>
          <a:ext cx="5414962" cy="5538788"/>
        </p:xfrm>
        <a:graphic>
          <a:graphicData uri="http://schemas.openxmlformats.org/presentationml/2006/ole">
            <p:oleObj spid="_x0000_s10242" name="Picture" r:id="rId4" imgW="3610080" imgH="368820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628800"/>
            <a:ext cx="3377728" cy="400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parameters</a:t>
            </a:r>
            <a:endParaRPr lang="ru-RU" dirty="0" smtClean="0"/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237817" y="2942538"/>
            <a:ext cx="1643062" cy="428625"/>
          </a:xfrm>
          <a:prstGeom prst="ellipse">
            <a:avLst/>
          </a:prstGeom>
          <a:solidFill>
            <a:srgbClr val="FF0D0D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796255" y="4572000"/>
            <a:ext cx="2786063" cy="857250"/>
          </a:xfrm>
          <a:prstGeom prst="ellipse">
            <a:avLst/>
          </a:prstGeom>
          <a:solidFill>
            <a:srgbClr val="FF0D0D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2071688" y="1928813"/>
            <a:ext cx="2071687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0">
                <a:solidFill>
                  <a:srgbClr val="FF0000"/>
                </a:solidFill>
                <a:cs typeface="Arial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XVA</a:t>
            </a:r>
            <a:r>
              <a:rPr lang="ru-RU" dirty="0" smtClean="0">
                <a:latin typeface="Arial" charset="0"/>
                <a:cs typeface="Arial" charset="0"/>
              </a:rPr>
              <a:t>-</a:t>
            </a:r>
            <a:r>
              <a:rPr lang="en-US" dirty="0" smtClean="0">
                <a:latin typeface="Arial" charset="0"/>
                <a:cs typeface="Arial" charset="0"/>
              </a:rPr>
              <a:t>mode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pic>
        <p:nvPicPr>
          <p:cNvPr id="4" name="realtim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0" y="2000250"/>
            <a:ext cx="34671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modeltime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3" y="2000250"/>
            <a:ext cx="34671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785813" y="4643438"/>
            <a:ext cx="35004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/>
              <a:t>Integration goes like this</a:t>
            </a:r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4786313" y="4643438"/>
            <a:ext cx="35004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and XVA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file is playing so.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Математическая модель</a:t>
            </a:r>
          </a:p>
        </p:txBody>
      </p:sp>
      <p:pic>
        <p:nvPicPr>
          <p:cNvPr id="50181" name="Picture 9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675" y="1431946"/>
            <a:ext cx="34575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18"/>
          <p:cNvGrpSpPr>
            <a:grpSpLocks/>
          </p:cNvGrpSpPr>
          <p:nvPr/>
        </p:nvGrpSpPr>
        <p:grpSpPr bwMode="auto">
          <a:xfrm>
            <a:off x="1065213" y="1844696"/>
            <a:ext cx="6296025" cy="4321175"/>
            <a:chOff x="469" y="787"/>
            <a:chExt cx="3966" cy="2722"/>
          </a:xfrm>
        </p:grpSpPr>
        <p:sp>
          <p:nvSpPr>
            <p:cNvPr id="50183" name="Text Box 172"/>
            <p:cNvSpPr txBox="1">
              <a:spLocks noChangeArrowheads="1"/>
            </p:cNvSpPr>
            <p:nvPr/>
          </p:nvSpPr>
          <p:spPr bwMode="auto">
            <a:xfrm>
              <a:off x="469" y="2205"/>
              <a:ext cx="128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Continuous model</a:t>
              </a:r>
              <a:endParaRPr lang="ru-RU" dirty="0"/>
            </a:p>
          </p:txBody>
        </p:sp>
        <p:sp>
          <p:nvSpPr>
            <p:cNvPr id="50184" name="Text Box 173"/>
            <p:cNvSpPr txBox="1">
              <a:spLocks noChangeArrowheads="1"/>
            </p:cNvSpPr>
            <p:nvPr/>
          </p:nvSpPr>
          <p:spPr bwMode="auto">
            <a:xfrm>
              <a:off x="3313" y="787"/>
              <a:ext cx="108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Discrete model</a:t>
              </a:r>
              <a:endParaRPr lang="ru-RU" dirty="0"/>
            </a:p>
          </p:txBody>
        </p:sp>
        <p:sp>
          <p:nvSpPr>
            <p:cNvPr id="50185" name="Oval 161"/>
            <p:cNvSpPr>
              <a:spLocks noChangeArrowheads="1"/>
            </p:cNvSpPr>
            <p:nvPr/>
          </p:nvSpPr>
          <p:spPr bwMode="auto">
            <a:xfrm>
              <a:off x="1037" y="845"/>
              <a:ext cx="544" cy="544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1"/>
            </a:p>
          </p:txBody>
        </p:sp>
        <p:sp>
          <p:nvSpPr>
            <p:cNvPr id="50186" name="Line 162"/>
            <p:cNvSpPr>
              <a:spLocks noChangeShapeType="1"/>
            </p:cNvSpPr>
            <p:nvPr/>
          </p:nvSpPr>
          <p:spPr bwMode="auto">
            <a:xfrm>
              <a:off x="1581" y="1162"/>
              <a:ext cx="1617" cy="36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7" name="Line 163"/>
            <p:cNvSpPr>
              <a:spLocks noChangeShapeType="1"/>
            </p:cNvSpPr>
            <p:nvPr/>
          </p:nvSpPr>
          <p:spPr bwMode="auto">
            <a:xfrm flipH="1">
              <a:off x="946" y="1344"/>
              <a:ext cx="227" cy="635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50188" name="Object 164"/>
            <p:cNvGraphicFramePr>
              <a:graphicFrameLocks noChangeAspect="1"/>
            </p:cNvGraphicFramePr>
            <p:nvPr/>
          </p:nvGraphicFramePr>
          <p:xfrm>
            <a:off x="521" y="2478"/>
            <a:ext cx="1144" cy="1031"/>
          </p:xfrm>
          <a:graphic>
            <a:graphicData uri="http://schemas.openxmlformats.org/presentationml/2006/ole">
              <p:oleObj spid="_x0000_s50188" name="Рисунок" r:id="rId5" imgW="1819440" imgH="1638360" progId="Word.Picture.8">
                <p:embed/>
              </p:oleObj>
            </a:graphicData>
          </a:graphic>
        </p:graphicFrame>
        <p:graphicFrame>
          <p:nvGraphicFramePr>
            <p:cNvPr id="50189" name="Object 170"/>
            <p:cNvGraphicFramePr>
              <a:graphicFrameLocks noChangeAspect="1"/>
            </p:cNvGraphicFramePr>
            <p:nvPr/>
          </p:nvGraphicFramePr>
          <p:xfrm>
            <a:off x="3288" y="1071"/>
            <a:ext cx="1147" cy="1032"/>
          </p:xfrm>
          <a:graphic>
            <a:graphicData uri="http://schemas.openxmlformats.org/presentationml/2006/ole">
              <p:oleObj spid="_x0000_s50189" name="Рисунок" r:id="rId6" imgW="1824376" imgH="1640404" progId="Word.Picture.8">
                <p:embed/>
              </p:oleObj>
            </a:graphicData>
          </a:graphic>
        </p:graphicFrame>
      </p:grpSp>
      <p:grpSp>
        <p:nvGrpSpPr>
          <p:cNvPr id="3" name="Group 217"/>
          <p:cNvGrpSpPr>
            <a:grpSpLocks/>
          </p:cNvGrpSpPr>
          <p:nvPr/>
        </p:nvGrpSpPr>
        <p:grpSpPr bwMode="auto">
          <a:xfrm>
            <a:off x="3851274" y="3016271"/>
            <a:ext cx="4892675" cy="3341687"/>
            <a:chOff x="2224" y="1525"/>
            <a:chExt cx="3082" cy="2105"/>
          </a:xfrm>
        </p:grpSpPr>
        <p:sp>
          <p:nvSpPr>
            <p:cNvPr id="50191" name="Oval 174"/>
            <p:cNvSpPr>
              <a:spLocks noChangeArrowheads="1"/>
            </p:cNvSpPr>
            <p:nvPr/>
          </p:nvSpPr>
          <p:spPr bwMode="auto">
            <a:xfrm>
              <a:off x="3696" y="1525"/>
              <a:ext cx="371" cy="34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b="1"/>
            </a:p>
          </p:txBody>
        </p:sp>
        <p:sp>
          <p:nvSpPr>
            <p:cNvPr id="50192" name="Line 175"/>
            <p:cNvSpPr>
              <a:spLocks noChangeShapeType="1"/>
            </p:cNvSpPr>
            <p:nvPr/>
          </p:nvSpPr>
          <p:spPr bwMode="auto">
            <a:xfrm>
              <a:off x="4059" y="1752"/>
              <a:ext cx="681" cy="635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3" name="Line 176"/>
            <p:cNvSpPr>
              <a:spLocks noChangeShapeType="1"/>
            </p:cNvSpPr>
            <p:nvPr/>
          </p:nvSpPr>
          <p:spPr bwMode="auto">
            <a:xfrm flipH="1">
              <a:off x="2925" y="1752"/>
              <a:ext cx="771" cy="635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50194" name="Object 182"/>
            <p:cNvGraphicFramePr>
              <a:graphicFrameLocks noChangeAspect="1"/>
            </p:cNvGraphicFramePr>
            <p:nvPr/>
          </p:nvGraphicFramePr>
          <p:xfrm>
            <a:off x="4241" y="2704"/>
            <a:ext cx="1047" cy="926"/>
          </p:xfrm>
          <a:graphic>
            <a:graphicData uri="http://schemas.openxmlformats.org/presentationml/2006/ole">
              <p:oleObj spid="_x0000_s50194" name="Рисунок" r:id="rId7" imgW="1394368" imgH="1230123" progId="Word.Picture.8">
                <p:embed/>
              </p:oleObj>
            </a:graphicData>
          </a:graphic>
        </p:graphicFrame>
        <p:graphicFrame>
          <p:nvGraphicFramePr>
            <p:cNvPr id="50195" name="Object 184"/>
            <p:cNvGraphicFramePr>
              <a:graphicFrameLocks noChangeAspect="1"/>
            </p:cNvGraphicFramePr>
            <p:nvPr/>
          </p:nvGraphicFramePr>
          <p:xfrm>
            <a:off x="2426" y="2659"/>
            <a:ext cx="1047" cy="926"/>
          </p:xfrm>
          <a:graphic>
            <a:graphicData uri="http://schemas.openxmlformats.org/presentationml/2006/ole">
              <p:oleObj spid="_x0000_s50195" name="Рисунок" r:id="rId8" imgW="1394368" imgH="1230123" progId="Word.Picture.8">
                <p:embed/>
              </p:oleObj>
            </a:graphicData>
          </a:graphic>
        </p:graphicFrame>
        <p:sp>
          <p:nvSpPr>
            <p:cNvPr id="50196" name="Text Box 186"/>
            <p:cNvSpPr txBox="1">
              <a:spLocks noChangeArrowheads="1"/>
            </p:cNvSpPr>
            <p:nvPr/>
          </p:nvSpPr>
          <p:spPr bwMode="auto">
            <a:xfrm>
              <a:off x="2224" y="2420"/>
              <a:ext cx="147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dirty="0" smtClean="0"/>
                <a:t>Unilateral constraints</a:t>
              </a:r>
              <a:endParaRPr lang="ru-RU" dirty="0"/>
            </a:p>
          </p:txBody>
        </p:sp>
        <p:sp>
          <p:nvSpPr>
            <p:cNvPr id="50197" name="Text Box 187"/>
            <p:cNvSpPr txBox="1">
              <a:spLocks noChangeArrowheads="1"/>
            </p:cNvSpPr>
            <p:nvPr/>
          </p:nvSpPr>
          <p:spPr bwMode="auto">
            <a:xfrm>
              <a:off x="4099" y="2420"/>
              <a:ext cx="120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 smtClean="0"/>
                <a:t>Compliant forces</a:t>
              </a:r>
              <a:endParaRPr lang="ru-RU" dirty="0"/>
            </a:p>
          </p:txBody>
        </p:sp>
      </p:grpSp>
      <p:sp>
        <p:nvSpPr>
          <p:cNvPr id="50198" name="Text Box 190"/>
          <p:cNvSpPr txBox="1">
            <a:spLocks noChangeArrowheads="1"/>
          </p:cNvSpPr>
          <p:nvPr/>
        </p:nvSpPr>
        <p:spPr bwMode="auto">
          <a:xfrm>
            <a:off x="1442573" y="1011032"/>
            <a:ext cx="145424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Real system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951472" y="1515646"/>
            <a:ext cx="3024336" cy="2808312"/>
          </a:xfrm>
          <a:prstGeom prst="rect">
            <a:avLst/>
          </a:prstGeom>
          <a:solidFill>
            <a:srgbClr val="00B0F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623720" y="4365104"/>
            <a:ext cx="2196752" cy="2232248"/>
          </a:xfrm>
          <a:prstGeom prst="rect">
            <a:avLst/>
          </a:prstGeom>
          <a:solidFill>
            <a:srgbClr val="00B0F0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Output data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pic>
        <p:nvPicPr>
          <p:cNvPr id="2048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700213"/>
            <a:ext cx="38893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700213"/>
            <a:ext cx="3857625" cy="344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785813" y="5229225"/>
            <a:ext cx="3500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/>
              <a:t>Global porosity</a:t>
            </a:r>
            <a:endParaRPr lang="ru-RU" dirty="0"/>
          </a:p>
        </p:txBody>
      </p:sp>
      <p:sp>
        <p:nvSpPr>
          <p:cNvPr id="20487" name="TextBox 5"/>
          <p:cNvSpPr txBox="1">
            <a:spLocks noChangeArrowheads="1"/>
          </p:cNvSpPr>
          <p:nvPr/>
        </p:nvSpPr>
        <p:spPr bwMode="auto">
          <a:xfrm>
            <a:off x="4743450" y="5229225"/>
            <a:ext cx="3500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/>
              <a:t>Local porosity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Output data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2252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7521" y="1412777"/>
            <a:ext cx="364895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Output data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pic>
        <p:nvPicPr>
          <p:cNvPr id="21508" name="vel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3084513" cy="2813050"/>
          </a:xfrm>
          <a:prstGeom prst="rect">
            <a:avLst/>
          </a:prstGeom>
          <a:noFill/>
        </p:spPr>
      </p:pic>
      <p:pic>
        <p:nvPicPr>
          <p:cNvPr id="21509" name="for.avi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9700" y="1916113"/>
            <a:ext cx="3084513" cy="2813050"/>
          </a:xfrm>
          <a:prstGeom prst="rect">
            <a:avLst/>
          </a:prstGeom>
          <a:noFill/>
        </p:spPr>
      </p:pic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322263" y="4791075"/>
            <a:ext cx="381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/>
              <a:t>Velocity distribution</a:t>
            </a:r>
            <a:endParaRPr lang="ru-RU" dirty="0"/>
          </a:p>
        </p:txBody>
      </p:sp>
      <p:sp>
        <p:nvSpPr>
          <p:cNvPr id="21511" name="TextBox 5"/>
          <p:cNvSpPr txBox="1">
            <a:spLocks noChangeArrowheads="1"/>
          </p:cNvSpPr>
          <p:nvPr/>
        </p:nvSpPr>
        <p:spPr bwMode="auto">
          <a:xfrm>
            <a:off x="4464050" y="4797425"/>
            <a:ext cx="446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/>
              <a:t>Load distribution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9" fill="hold"/>
                                        <p:tgtEl>
                                          <p:spTgt spid="215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69" fill="hold"/>
                                        <p:tgtEl>
                                          <p:spTgt spid="215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08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15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509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15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dirty="0" smtClean="0"/>
              <a:t>Samples</a:t>
            </a:r>
            <a:endParaRPr lang="ru-RU" dirty="0"/>
          </a:p>
        </p:txBody>
      </p:sp>
      <p:pic>
        <p:nvPicPr>
          <p:cNvPr id="4" name="ipage_model_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62655" y="1874372"/>
            <a:ext cx="3505200" cy="3108960"/>
          </a:xfrm>
          <a:prstGeom prst="rect">
            <a:avLst/>
          </a:prstGeom>
        </p:spPr>
      </p:pic>
      <p:pic>
        <p:nvPicPr>
          <p:cNvPr id="5" name="ipage_model_1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691746" y="1874372"/>
            <a:ext cx="3505200" cy="3108960"/>
          </a:xfrm>
          <a:prstGeom prst="rect">
            <a:avLst/>
          </a:prstGeo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57796" y="5139427"/>
            <a:ext cx="2111356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Hopper infilling</a:t>
            </a:r>
            <a:endParaRPr lang="ru-RU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5327168" y="5145777"/>
            <a:ext cx="2324146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Hopper discharge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dirty="0" smtClean="0"/>
              <a:t>Samples</a:t>
            </a:r>
            <a:endParaRPr lang="ru-RU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63888" y="6309320"/>
            <a:ext cx="2111356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err="1" smtClean="0"/>
              <a:t>Vibrocompaction</a:t>
            </a:r>
            <a:endParaRPr lang="ru-RU" dirty="0"/>
          </a:p>
        </p:txBody>
      </p:sp>
      <p:pic>
        <p:nvPicPr>
          <p:cNvPr id="8" name="ballastrostov_1000_vibration_horiz_5_00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27212" y="865212"/>
            <a:ext cx="57531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dirty="0" smtClean="0"/>
              <a:t>Samples</a:t>
            </a:r>
            <a:endParaRPr lang="ru-RU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571736" y="5143512"/>
            <a:ext cx="43910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Passive pressure detection</a:t>
            </a:r>
            <a:endParaRPr lang="ru-RU" dirty="0"/>
          </a:p>
        </p:txBody>
      </p:sp>
      <p:pic>
        <p:nvPicPr>
          <p:cNvPr id="8" name="passivepressur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23472" y="1857364"/>
            <a:ext cx="37338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dirty="0" smtClean="0"/>
              <a:t>Samples</a:t>
            </a:r>
            <a:endParaRPr lang="ru-RU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475656" y="5168017"/>
            <a:ext cx="70567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longitudinal</a:t>
            </a:r>
            <a:r>
              <a:rPr lang="ru-RU" dirty="0" smtClean="0"/>
              <a:t> </a:t>
            </a:r>
            <a:r>
              <a:rPr lang="en-US" dirty="0" smtClean="0"/>
              <a:t>section</a:t>
            </a:r>
            <a:r>
              <a:rPr lang="ru-RU" dirty="0" smtClean="0"/>
              <a:t>                   </a:t>
            </a:r>
            <a:r>
              <a:rPr lang="en-US" dirty="0" smtClean="0"/>
              <a:t>        </a:t>
            </a:r>
            <a:r>
              <a:rPr lang="ru-RU" dirty="0" smtClean="0"/>
              <a:t>          </a:t>
            </a:r>
            <a:r>
              <a:rPr lang="en-US" dirty="0" smtClean="0"/>
              <a:t>lateral section</a:t>
            </a:r>
            <a:endParaRPr lang="ru-RU" dirty="0"/>
          </a:p>
        </p:txBody>
      </p:sp>
      <p:pic>
        <p:nvPicPr>
          <p:cNvPr id="5" name="long_balla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99432" y="1783878"/>
            <a:ext cx="2742775" cy="3214710"/>
          </a:xfrm>
          <a:prstGeom prst="rect">
            <a:avLst/>
          </a:prstGeom>
        </p:spPr>
      </p:pic>
      <p:pic>
        <p:nvPicPr>
          <p:cNvPr id="6" name="lateral_ballast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633910" y="2036972"/>
            <a:ext cx="3862482" cy="3000396"/>
          </a:xfrm>
          <a:prstGeom prst="rect">
            <a:avLst/>
          </a:prstGeom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94550" y="1285860"/>
            <a:ext cx="87535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Force chains in ballast under load of a riding train</a:t>
            </a:r>
            <a:r>
              <a:rPr lang="ru-RU" dirty="0" smtClean="0"/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dirty="0" smtClean="0"/>
              <a:t>Samples</a:t>
            </a:r>
            <a:endParaRPr lang="ru-RU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42844" y="6072206"/>
            <a:ext cx="87535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Open wagon discharge</a:t>
            </a:r>
            <a:endParaRPr lang="ru-RU" dirty="0"/>
          </a:p>
        </p:txBody>
      </p:sp>
      <p:pic>
        <p:nvPicPr>
          <p:cNvPr id="8" name="empting_balla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66850" y="857250"/>
            <a:ext cx="62103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dirty="0" smtClean="0"/>
              <a:t>Samples</a:t>
            </a:r>
            <a:endParaRPr lang="ru-RU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42844" y="5291916"/>
            <a:ext cx="87535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Collision of two hoppers</a:t>
            </a:r>
            <a:endParaRPr lang="ru-RU" dirty="0"/>
          </a:p>
        </p:txBody>
      </p:sp>
      <p:pic>
        <p:nvPicPr>
          <p:cNvPr id="5" name="hopper_hopper_collision_with_balla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85720" y="2143116"/>
            <a:ext cx="8691590" cy="2329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457200" y="1772816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</a:rPr>
              <a:t>Thank you for your attention!</a:t>
            </a:r>
            <a:endParaRPr lang="ru-RU" dirty="0" smtClean="0">
              <a:latin typeface="Arial" charset="0"/>
            </a:endParaRPr>
          </a:p>
        </p:txBody>
      </p:sp>
      <p:pic>
        <p:nvPicPr>
          <p:cNvPr id="3" name="Рисунок 4" descr="umid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3" y="433388"/>
            <a:ext cx="2255837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transversal_balla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63" y="2905125"/>
            <a:ext cx="43529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Collision detection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56" name="Group 16"/>
          <p:cNvGrpSpPr>
            <a:grpSpLocks/>
          </p:cNvGrpSpPr>
          <p:nvPr/>
        </p:nvGrpSpPr>
        <p:grpSpPr bwMode="auto">
          <a:xfrm>
            <a:off x="642938" y="1214438"/>
            <a:ext cx="7967662" cy="2268537"/>
            <a:chOff x="249" y="754"/>
            <a:chExt cx="5019" cy="1429"/>
          </a:xfrm>
        </p:grpSpPr>
        <p:graphicFrame>
          <p:nvGraphicFramePr>
            <p:cNvPr id="2050" name="Object 4"/>
            <p:cNvGraphicFramePr>
              <a:graphicFrameLocks noChangeAspect="1"/>
            </p:cNvGraphicFramePr>
            <p:nvPr/>
          </p:nvGraphicFramePr>
          <p:xfrm>
            <a:off x="249" y="981"/>
            <a:ext cx="1258" cy="1114"/>
          </p:xfrm>
          <a:graphic>
            <a:graphicData uri="http://schemas.openxmlformats.org/presentationml/2006/ole">
              <p:oleObj spid="_x0000_s2050" name="Рисунок" r:id="rId4" imgW="1002631" imgH="886900" progId="Word.Picture.8">
                <p:embed/>
              </p:oleObj>
            </a:graphicData>
          </a:graphic>
        </p:graphicFrame>
        <p:graphicFrame>
          <p:nvGraphicFramePr>
            <p:cNvPr id="2051" name="Object 5"/>
            <p:cNvGraphicFramePr>
              <a:graphicFrameLocks noChangeAspect="1"/>
            </p:cNvGraphicFramePr>
            <p:nvPr/>
          </p:nvGraphicFramePr>
          <p:xfrm>
            <a:off x="2154" y="1026"/>
            <a:ext cx="1258" cy="1114"/>
          </p:xfrm>
          <a:graphic>
            <a:graphicData uri="http://schemas.openxmlformats.org/presentationml/2006/ole">
              <p:oleObj spid="_x0000_s2051" name="Рисунок" r:id="rId5" imgW="1002631" imgH="886900" progId="Word.Picture.8">
                <p:embed/>
              </p:oleObj>
            </a:graphicData>
          </a:graphic>
        </p:graphicFrame>
        <p:graphicFrame>
          <p:nvGraphicFramePr>
            <p:cNvPr id="2052" name="Object 6"/>
            <p:cNvGraphicFramePr>
              <a:graphicFrameLocks noChangeAspect="1"/>
            </p:cNvGraphicFramePr>
            <p:nvPr/>
          </p:nvGraphicFramePr>
          <p:xfrm>
            <a:off x="4014" y="1071"/>
            <a:ext cx="1254" cy="1112"/>
          </p:xfrm>
          <a:graphic>
            <a:graphicData uri="http://schemas.openxmlformats.org/presentationml/2006/ole">
              <p:oleObj spid="_x0000_s2052" name="Рисунок" r:id="rId6" imgW="1000080" imgH="885960" progId="Word.Picture.8">
                <p:embed/>
              </p:oleObj>
            </a:graphicData>
          </a:graphic>
        </p:graphicFrame>
        <p:sp>
          <p:nvSpPr>
            <p:cNvPr id="2061" name="AutoShape 10"/>
            <p:cNvSpPr>
              <a:spLocks noChangeArrowheads="1"/>
            </p:cNvSpPr>
            <p:nvPr/>
          </p:nvSpPr>
          <p:spPr bwMode="auto">
            <a:xfrm>
              <a:off x="1701" y="1434"/>
              <a:ext cx="317" cy="306"/>
            </a:xfrm>
            <a:prstGeom prst="rightArrow">
              <a:avLst>
                <a:gd name="adj1" fmla="val 50000"/>
                <a:gd name="adj2" fmla="val 2589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62" name="AutoShape 11"/>
            <p:cNvSpPr>
              <a:spLocks noChangeArrowheads="1"/>
            </p:cNvSpPr>
            <p:nvPr/>
          </p:nvSpPr>
          <p:spPr bwMode="auto">
            <a:xfrm>
              <a:off x="3606" y="1434"/>
              <a:ext cx="317" cy="306"/>
            </a:xfrm>
            <a:prstGeom prst="rightArrow">
              <a:avLst>
                <a:gd name="adj1" fmla="val 50000"/>
                <a:gd name="adj2" fmla="val 2589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63" name="Text Box 14"/>
            <p:cNvSpPr txBox="1">
              <a:spLocks noChangeArrowheads="1"/>
            </p:cNvSpPr>
            <p:nvPr/>
          </p:nvSpPr>
          <p:spPr bwMode="auto">
            <a:xfrm>
              <a:off x="2263" y="754"/>
              <a:ext cx="91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latin typeface="Calibri" pitchFamily="34" charset="0"/>
                </a:rPr>
                <a:t>1. </a:t>
              </a:r>
              <a:r>
                <a:rPr lang="en-US" dirty="0" smtClean="0">
                  <a:latin typeface="Calibri" pitchFamily="34" charset="0"/>
                </a:rPr>
                <a:t>Far contact</a:t>
              </a:r>
              <a:endParaRPr lang="ru-RU" dirty="0">
                <a:latin typeface="Calibri" pitchFamily="34" charset="0"/>
              </a:endParaRPr>
            </a:p>
          </p:txBody>
        </p:sp>
      </p:grpSp>
      <p:grpSp>
        <p:nvGrpSpPr>
          <p:cNvPr id="2057" name="Group 17"/>
          <p:cNvGrpSpPr>
            <a:grpSpLocks/>
          </p:cNvGrpSpPr>
          <p:nvPr/>
        </p:nvGrpSpPr>
        <p:grpSpPr bwMode="auto">
          <a:xfrm>
            <a:off x="1285875" y="3571875"/>
            <a:ext cx="5741988" cy="2292350"/>
            <a:chOff x="839" y="2329"/>
            <a:chExt cx="3617" cy="1444"/>
          </a:xfrm>
        </p:grpSpPr>
        <p:graphicFrame>
          <p:nvGraphicFramePr>
            <p:cNvPr id="2053" name="Object 7"/>
            <p:cNvGraphicFramePr>
              <a:graphicFrameLocks noChangeAspect="1"/>
            </p:cNvGraphicFramePr>
            <p:nvPr/>
          </p:nvGraphicFramePr>
          <p:xfrm>
            <a:off x="1292" y="2659"/>
            <a:ext cx="1254" cy="1112"/>
          </p:xfrm>
          <a:graphic>
            <a:graphicData uri="http://schemas.openxmlformats.org/presentationml/2006/ole">
              <p:oleObj spid="_x0000_s2053" name="Рисунок" r:id="rId7" imgW="1000080" imgH="885960" progId="Word.Picture.8">
                <p:embed/>
              </p:oleObj>
            </a:graphicData>
          </a:graphic>
        </p:graphicFrame>
        <p:graphicFrame>
          <p:nvGraphicFramePr>
            <p:cNvPr id="2054" name="Object 8"/>
            <p:cNvGraphicFramePr>
              <a:graphicFrameLocks noChangeAspect="1"/>
            </p:cNvGraphicFramePr>
            <p:nvPr/>
          </p:nvGraphicFramePr>
          <p:xfrm>
            <a:off x="3198" y="2659"/>
            <a:ext cx="1258" cy="1114"/>
          </p:xfrm>
          <a:graphic>
            <a:graphicData uri="http://schemas.openxmlformats.org/presentationml/2006/ole">
              <p:oleObj spid="_x0000_s2054" name="Рисунок" r:id="rId8" imgW="1002631" imgH="886900" progId="Word.Picture.8">
                <p:embed/>
              </p:oleObj>
            </a:graphicData>
          </a:graphic>
        </p:graphicFrame>
        <p:sp>
          <p:nvSpPr>
            <p:cNvPr id="2058" name="AutoShape 12"/>
            <p:cNvSpPr>
              <a:spLocks noChangeArrowheads="1"/>
            </p:cNvSpPr>
            <p:nvPr/>
          </p:nvSpPr>
          <p:spPr bwMode="auto">
            <a:xfrm>
              <a:off x="839" y="3022"/>
              <a:ext cx="317" cy="306"/>
            </a:xfrm>
            <a:prstGeom prst="rightArrow">
              <a:avLst>
                <a:gd name="adj1" fmla="val 50000"/>
                <a:gd name="adj2" fmla="val 2589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59" name="AutoShape 13"/>
            <p:cNvSpPr>
              <a:spLocks noChangeArrowheads="1"/>
            </p:cNvSpPr>
            <p:nvPr/>
          </p:nvSpPr>
          <p:spPr bwMode="auto">
            <a:xfrm>
              <a:off x="2744" y="3022"/>
              <a:ext cx="317" cy="306"/>
            </a:xfrm>
            <a:prstGeom prst="rightArrow">
              <a:avLst>
                <a:gd name="adj1" fmla="val 50000"/>
                <a:gd name="adj2" fmla="val 2589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2060" name="Text Box 15"/>
            <p:cNvSpPr txBox="1">
              <a:spLocks noChangeArrowheads="1"/>
            </p:cNvSpPr>
            <p:nvPr/>
          </p:nvSpPr>
          <p:spPr bwMode="auto">
            <a:xfrm>
              <a:off x="1618" y="2329"/>
              <a:ext cx="247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latin typeface="Calibri" pitchFamily="34" charset="0"/>
                </a:rPr>
                <a:t>2. </a:t>
              </a:r>
              <a:r>
                <a:rPr lang="en-US" dirty="0" smtClean="0">
                  <a:latin typeface="Calibri" pitchFamily="34" charset="0"/>
                </a:rPr>
                <a:t>Near contact</a:t>
              </a:r>
              <a:r>
                <a:rPr lang="ru-RU" dirty="0" smtClean="0">
                  <a:latin typeface="Calibri" pitchFamily="34" charset="0"/>
                </a:rPr>
                <a:t>, </a:t>
              </a:r>
              <a:r>
                <a:rPr lang="en-US" dirty="0" smtClean="0">
                  <a:latin typeface="Calibri" pitchFamily="34" charset="0"/>
                </a:rPr>
                <a:t>sensitivity cells method</a:t>
              </a:r>
              <a:endParaRPr lang="ru-RU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Model of contact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714375" y="1357313"/>
          <a:ext cx="3600450" cy="3430587"/>
        </p:xfrm>
        <a:graphic>
          <a:graphicData uri="http://schemas.openxmlformats.org/presentationml/2006/ole">
            <p:oleObj spid="_x0000_s3074" name="Рисунок" r:id="rId4" imgW="3209760" imgH="3057480" progId="Word.Picture.8">
              <p:embed/>
            </p:oleObj>
          </a:graphicData>
        </a:graphic>
      </p:graphicFrame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801463" y="4987925"/>
            <a:ext cx="3071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Sensitivity cell of edge</a:t>
            </a:r>
            <a:endParaRPr lang="ru-RU" dirty="0">
              <a:latin typeface="Calibri" pitchFamily="34" charset="0"/>
            </a:endParaRPr>
          </a:p>
        </p:txBody>
      </p:sp>
      <p:graphicFrame>
        <p:nvGraphicFramePr>
          <p:cNvPr id="3075" name="Object 39"/>
          <p:cNvGraphicFramePr>
            <a:graphicFrameLocks noGrp="1" noChangeAspect="1"/>
          </p:cNvGraphicFramePr>
          <p:nvPr/>
        </p:nvGraphicFramePr>
        <p:xfrm>
          <a:off x="5214938" y="1285875"/>
          <a:ext cx="3333750" cy="3382963"/>
        </p:xfrm>
        <a:graphic>
          <a:graphicData uri="http://schemas.openxmlformats.org/presentationml/2006/ole">
            <p:oleObj spid="_x0000_s3075" name="Рисунок" r:id="rId5" imgW="2610000" imgH="2647800" progId="Word.Picture.8">
              <p:embed/>
            </p:oleObj>
          </a:graphicData>
        </a:graphic>
      </p:graphicFrame>
      <p:sp>
        <p:nvSpPr>
          <p:cNvPr id="3078" name="TextBox 5"/>
          <p:cNvSpPr txBox="1">
            <a:spLocks noChangeArrowheads="1"/>
          </p:cNvSpPr>
          <p:nvPr/>
        </p:nvSpPr>
        <p:spPr bwMode="auto">
          <a:xfrm>
            <a:off x="5357813" y="4987925"/>
            <a:ext cx="3071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Contact forces</a:t>
            </a:r>
            <a:endParaRPr lang="ru-RU" dirty="0">
              <a:latin typeface="Calibri" pitchFamily="34" charset="0"/>
            </a:endParaRPr>
          </a:p>
        </p:txBody>
      </p:sp>
      <p:graphicFrame>
        <p:nvGraphicFramePr>
          <p:cNvPr id="3076" name="Object 48"/>
          <p:cNvGraphicFramePr>
            <a:graphicFrameLocks noChangeAspect="1"/>
          </p:cNvGraphicFramePr>
          <p:nvPr/>
        </p:nvGraphicFramePr>
        <p:xfrm>
          <a:off x="2424113" y="5741988"/>
          <a:ext cx="4210050" cy="431800"/>
        </p:xfrm>
        <a:graphic>
          <a:graphicData uri="http://schemas.openxmlformats.org/presentationml/2006/ole">
            <p:oleObj spid="_x0000_s3076" name="Формула" r:id="rId6" imgW="209520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Work in data input program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14342" name="TextBox 8"/>
          <p:cNvSpPr txBox="1">
            <a:spLocks noChangeArrowheads="1"/>
          </p:cNvSpPr>
          <p:nvPr/>
        </p:nvSpPr>
        <p:spPr bwMode="auto">
          <a:xfrm>
            <a:off x="611560" y="1744663"/>
            <a:ext cx="2571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Creating of subsystem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4343" name="TextBox 9"/>
          <p:cNvSpPr txBox="1">
            <a:spLocks noChangeArrowheads="1"/>
          </p:cNvSpPr>
          <p:nvPr/>
        </p:nvSpPr>
        <p:spPr bwMode="auto">
          <a:xfrm>
            <a:off x="3643313" y="1757363"/>
            <a:ext cx="2000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Fictive body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4344" name="TextBox 10"/>
          <p:cNvSpPr txBox="1">
            <a:spLocks noChangeArrowheads="1"/>
          </p:cNvSpPr>
          <p:nvPr/>
        </p:nvSpPr>
        <p:spPr bwMode="auto">
          <a:xfrm>
            <a:off x="6072188" y="1757363"/>
            <a:ext cx="242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Calibri" pitchFamily="34" charset="0"/>
              </a:rPr>
              <a:t>6-</a:t>
            </a:r>
            <a:r>
              <a:rPr lang="en-US" dirty="0" err="1" smtClean="0">
                <a:latin typeface="Calibri" pitchFamily="34" charset="0"/>
              </a:rPr>
              <a:t>dof</a:t>
            </a:r>
            <a:r>
              <a:rPr lang="en-US" dirty="0" smtClean="0">
                <a:latin typeface="Calibri" pitchFamily="34" charset="0"/>
              </a:rPr>
              <a:t> joint</a:t>
            </a:r>
            <a:endParaRPr lang="ru-RU" dirty="0">
              <a:latin typeface="Calibri" pitchFamily="34" charset="0"/>
            </a:endParaRPr>
          </a:p>
        </p:txBody>
      </p:sp>
      <p:grpSp>
        <p:nvGrpSpPr>
          <p:cNvPr id="14345" name="Группа 14"/>
          <p:cNvGrpSpPr>
            <a:grpSpLocks/>
          </p:cNvGrpSpPr>
          <p:nvPr/>
        </p:nvGrpSpPr>
        <p:grpSpPr bwMode="auto">
          <a:xfrm>
            <a:off x="1504952" y="1071563"/>
            <a:ext cx="809625" cy="642937"/>
            <a:chOff x="1357290" y="4643446"/>
            <a:chExt cx="809264" cy="642942"/>
          </a:xfrm>
        </p:grpSpPr>
        <p:sp>
          <p:nvSpPr>
            <p:cNvPr id="12" name="Овал 11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53" name="TextBox 13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 dirty="0">
                  <a:solidFill>
                    <a:srgbClr val="0070C0"/>
                  </a:solidFill>
                  <a:latin typeface="Calibri" pitchFamily="34" charset="0"/>
                </a:rPr>
                <a:t>1</a:t>
              </a:r>
            </a:p>
          </p:txBody>
        </p:sp>
      </p:grpSp>
      <p:grpSp>
        <p:nvGrpSpPr>
          <p:cNvPr id="14346" name="Группа 24"/>
          <p:cNvGrpSpPr>
            <a:grpSpLocks/>
          </p:cNvGrpSpPr>
          <p:nvPr/>
        </p:nvGrpSpPr>
        <p:grpSpPr bwMode="auto">
          <a:xfrm>
            <a:off x="4214813" y="1071563"/>
            <a:ext cx="809625" cy="642937"/>
            <a:chOff x="1357290" y="4643446"/>
            <a:chExt cx="809264" cy="642942"/>
          </a:xfrm>
        </p:grpSpPr>
        <p:sp>
          <p:nvSpPr>
            <p:cNvPr id="26" name="Овал 25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51" name="TextBox 26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2</a:t>
              </a:r>
            </a:p>
          </p:txBody>
        </p:sp>
      </p:grpSp>
      <p:grpSp>
        <p:nvGrpSpPr>
          <p:cNvPr id="14347" name="Группа 27"/>
          <p:cNvGrpSpPr>
            <a:grpSpLocks/>
          </p:cNvGrpSpPr>
          <p:nvPr/>
        </p:nvGrpSpPr>
        <p:grpSpPr bwMode="auto">
          <a:xfrm>
            <a:off x="6858000" y="1071563"/>
            <a:ext cx="809625" cy="642937"/>
            <a:chOff x="1357290" y="4643446"/>
            <a:chExt cx="809264" cy="642942"/>
          </a:xfrm>
        </p:grpSpPr>
        <p:sp>
          <p:nvSpPr>
            <p:cNvPr id="29" name="Овал 28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49" name="TextBox 29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3</a:t>
              </a:r>
            </a:p>
          </p:txBody>
        </p:sp>
      </p:grp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204864"/>
            <a:ext cx="22669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2766" y="2183092"/>
            <a:ext cx="22288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9956" y="2165514"/>
            <a:ext cx="227647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Subsystem content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026" name="Object 1"/>
          <p:cNvGraphicFramePr>
            <a:graphicFrameLocks noChangeAspect="1"/>
          </p:cNvGraphicFramePr>
          <p:nvPr/>
        </p:nvGraphicFramePr>
        <p:xfrm>
          <a:off x="1619672" y="1556792"/>
          <a:ext cx="5821363" cy="4348163"/>
        </p:xfrm>
        <a:graphic>
          <a:graphicData uri="http://schemas.openxmlformats.org/presentationml/2006/ole">
            <p:oleObj spid="_x0000_s1026" name="Picture" r:id="rId4" imgW="3742200" imgH="278892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600" dirty="0" smtClean="0">
                <a:latin typeface="Arial" charset="0"/>
                <a:cs typeface="Arial" charset="0"/>
              </a:rPr>
              <a:t>Work in 	integrator</a:t>
            </a:r>
            <a:endParaRPr lang="ru-RU" sz="3600" dirty="0" smtClean="0">
              <a:latin typeface="Arial" charset="0"/>
              <a:cs typeface="Arial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243" r="24107"/>
          <a:stretch>
            <a:fillRect/>
          </a:stretch>
        </p:blipFill>
        <p:spPr bwMode="auto">
          <a:xfrm>
            <a:off x="930045" y="1571625"/>
            <a:ext cx="2071687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26" r="24722"/>
          <a:stretch>
            <a:fillRect/>
          </a:stretch>
        </p:blipFill>
        <p:spPr bwMode="auto">
          <a:xfrm>
            <a:off x="3435122" y="1428750"/>
            <a:ext cx="2214562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275" r="24242"/>
          <a:stretch>
            <a:fillRect/>
          </a:stretch>
        </p:blipFill>
        <p:spPr bwMode="auto">
          <a:xfrm>
            <a:off x="6215063" y="1643063"/>
            <a:ext cx="20002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Группа 5"/>
          <p:cNvGrpSpPr>
            <a:grpSpLocks/>
          </p:cNvGrpSpPr>
          <p:nvPr/>
        </p:nvGrpSpPr>
        <p:grpSpPr bwMode="auto">
          <a:xfrm>
            <a:off x="1572982" y="5575541"/>
            <a:ext cx="809625" cy="642937"/>
            <a:chOff x="1357290" y="4643446"/>
            <a:chExt cx="809264" cy="642942"/>
          </a:xfrm>
        </p:grpSpPr>
        <p:sp>
          <p:nvSpPr>
            <p:cNvPr id="7" name="Овал 6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74" name="TextBox 7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1</a:t>
              </a:r>
            </a:p>
          </p:txBody>
        </p:sp>
      </p:grpSp>
      <p:grpSp>
        <p:nvGrpSpPr>
          <p:cNvPr id="15367" name="Группа 8"/>
          <p:cNvGrpSpPr>
            <a:grpSpLocks/>
          </p:cNvGrpSpPr>
          <p:nvPr/>
        </p:nvGrpSpPr>
        <p:grpSpPr bwMode="auto">
          <a:xfrm>
            <a:off x="4268559" y="5575541"/>
            <a:ext cx="809625" cy="642937"/>
            <a:chOff x="1357290" y="4643446"/>
            <a:chExt cx="809264" cy="642942"/>
          </a:xfrm>
        </p:grpSpPr>
        <p:sp>
          <p:nvSpPr>
            <p:cNvPr id="10" name="Овал 9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72" name="TextBox 10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  <a:latin typeface="Calibri" pitchFamily="34" charset="0"/>
                </a:rPr>
                <a:t>2</a:t>
              </a:r>
              <a:endParaRPr lang="ru-RU" sz="2400" b="1">
                <a:solidFill>
                  <a:srgbClr val="0070C0"/>
                </a:solidFill>
                <a:latin typeface="Calibri" pitchFamily="34" charset="0"/>
              </a:endParaRPr>
            </a:p>
          </p:txBody>
        </p:sp>
      </p:grpSp>
      <p:grpSp>
        <p:nvGrpSpPr>
          <p:cNvPr id="15368" name="Группа 11"/>
          <p:cNvGrpSpPr>
            <a:grpSpLocks/>
          </p:cNvGrpSpPr>
          <p:nvPr/>
        </p:nvGrpSpPr>
        <p:grpSpPr bwMode="auto">
          <a:xfrm>
            <a:off x="6834188" y="5575541"/>
            <a:ext cx="809625" cy="642937"/>
            <a:chOff x="1357290" y="4643446"/>
            <a:chExt cx="809264" cy="642942"/>
          </a:xfrm>
        </p:grpSpPr>
        <p:sp>
          <p:nvSpPr>
            <p:cNvPr id="13" name="Овал 12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370" name="TextBox 13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rgbClr val="0070C0"/>
                  </a:solidFill>
                  <a:latin typeface="Calibri" pitchFamily="34" charset="0"/>
                </a:rPr>
                <a:t>3</a:t>
              </a:r>
              <a:endParaRPr lang="ru-RU" sz="2400" b="1">
                <a:solidFill>
                  <a:srgbClr val="0070C0"/>
                </a:solidFill>
                <a:latin typeface="Calibri" pitchFamily="34" charset="0"/>
              </a:endParaRPr>
            </a:p>
          </p:txBody>
        </p:sp>
      </p:grp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1069112" y="4952054"/>
            <a:ext cx="17051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Stage 0: filling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3115526" y="4941168"/>
            <a:ext cx="29033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Stage 1: </a:t>
            </a:r>
            <a:r>
              <a:rPr lang="en-US" dirty="0" err="1" smtClean="0">
                <a:latin typeface="Calibri" pitchFamily="34" charset="0"/>
              </a:rPr>
              <a:t>vibrocompaction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5796136" y="4941168"/>
            <a:ext cx="29033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Stage 3: effective simulation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3059832" y="6381328"/>
            <a:ext cx="29033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</a:rPr>
              <a:t>Stage 4: …</a:t>
            </a:r>
            <a:endParaRPr lang="ru-RU" dirty="0">
              <a:solidFill>
                <a:schemeClr val="bg1">
                  <a:lumMod val="6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0428" y="1267216"/>
            <a:ext cx="4507110" cy="4465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Geometry of particles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grpSp>
        <p:nvGrpSpPr>
          <p:cNvPr id="16388" name="Группа 4"/>
          <p:cNvGrpSpPr>
            <a:grpSpLocks/>
          </p:cNvGrpSpPr>
          <p:nvPr/>
        </p:nvGrpSpPr>
        <p:grpSpPr bwMode="auto">
          <a:xfrm>
            <a:off x="428625" y="1357313"/>
            <a:ext cx="809625" cy="642937"/>
            <a:chOff x="1357290" y="4643446"/>
            <a:chExt cx="809264" cy="642942"/>
          </a:xfrm>
        </p:grpSpPr>
        <p:sp>
          <p:nvSpPr>
            <p:cNvPr id="6" name="Овал 5"/>
            <p:cNvSpPr/>
            <p:nvPr/>
          </p:nvSpPr>
          <p:spPr>
            <a:xfrm>
              <a:off x="1357290" y="4643446"/>
              <a:ext cx="642651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402" name="TextBox 6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1</a:t>
              </a:r>
            </a:p>
          </p:txBody>
        </p:sp>
      </p:grpSp>
      <p:grpSp>
        <p:nvGrpSpPr>
          <p:cNvPr id="16389" name="Группа 7"/>
          <p:cNvGrpSpPr>
            <a:grpSpLocks/>
          </p:cNvGrpSpPr>
          <p:nvPr/>
        </p:nvGrpSpPr>
        <p:grpSpPr bwMode="auto">
          <a:xfrm>
            <a:off x="500063" y="2857500"/>
            <a:ext cx="809625" cy="642938"/>
            <a:chOff x="1357290" y="4643446"/>
            <a:chExt cx="809264" cy="642942"/>
          </a:xfrm>
        </p:grpSpPr>
        <p:sp>
          <p:nvSpPr>
            <p:cNvPr id="9" name="Овал 8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400" name="TextBox 9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2</a:t>
              </a:r>
            </a:p>
          </p:txBody>
        </p:sp>
      </p:grpSp>
      <p:grpSp>
        <p:nvGrpSpPr>
          <p:cNvPr id="16390" name="Группа 10"/>
          <p:cNvGrpSpPr>
            <a:grpSpLocks/>
          </p:cNvGrpSpPr>
          <p:nvPr/>
        </p:nvGrpSpPr>
        <p:grpSpPr bwMode="auto">
          <a:xfrm>
            <a:off x="500063" y="4437112"/>
            <a:ext cx="809625" cy="642938"/>
            <a:chOff x="1357290" y="4643446"/>
            <a:chExt cx="809264" cy="642942"/>
          </a:xfrm>
        </p:grpSpPr>
        <p:sp>
          <p:nvSpPr>
            <p:cNvPr id="12" name="Овал 11"/>
            <p:cNvSpPr/>
            <p:nvPr/>
          </p:nvSpPr>
          <p:spPr>
            <a:xfrm>
              <a:off x="1357290" y="4643446"/>
              <a:ext cx="642650" cy="64294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398" name="TextBox 12"/>
            <p:cNvSpPr txBox="1">
              <a:spLocks noChangeArrowheads="1"/>
            </p:cNvSpPr>
            <p:nvPr/>
          </p:nvSpPr>
          <p:spPr bwMode="auto">
            <a:xfrm>
              <a:off x="1523612" y="4738330"/>
              <a:ext cx="64294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0070C0"/>
                  </a:solidFill>
                  <a:latin typeface="Calibri" pitchFamily="34" charset="0"/>
                </a:rPr>
                <a:t>3</a:t>
              </a:r>
            </a:p>
          </p:txBody>
        </p:sp>
      </p:grpSp>
      <p:sp>
        <p:nvSpPr>
          <p:cNvPr id="16391" name="TextBox 13"/>
          <p:cNvSpPr txBox="1">
            <a:spLocks noChangeArrowheads="1"/>
          </p:cNvSpPr>
          <p:nvPr/>
        </p:nvSpPr>
        <p:spPr bwMode="auto">
          <a:xfrm>
            <a:off x="1021897" y="1365024"/>
            <a:ext cx="25717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Vertex count</a:t>
            </a:r>
          </a:p>
          <a:p>
            <a:pPr algn="ctr"/>
            <a:r>
              <a:rPr lang="en-US" dirty="0" smtClean="0">
                <a:latin typeface="Calibri" pitchFamily="34" charset="0"/>
              </a:rPr>
              <a:t>distribution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6392" name="TextBox 14"/>
          <p:cNvSpPr txBox="1">
            <a:spLocks noChangeArrowheads="1"/>
          </p:cNvSpPr>
          <p:nvPr/>
        </p:nvSpPr>
        <p:spPr bwMode="auto">
          <a:xfrm>
            <a:off x="1026030" y="4597185"/>
            <a:ext cx="2786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Size distribution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6393" name="TextBox 15"/>
          <p:cNvSpPr txBox="1">
            <a:spLocks noChangeArrowheads="1"/>
          </p:cNvSpPr>
          <p:nvPr/>
        </p:nvSpPr>
        <p:spPr bwMode="auto">
          <a:xfrm>
            <a:off x="1115616" y="2994454"/>
            <a:ext cx="2786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Shape features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776783" y="1196752"/>
            <a:ext cx="3125440" cy="1643062"/>
          </a:xfrm>
          <a:prstGeom prst="ellipse">
            <a:avLst/>
          </a:prstGeom>
          <a:solidFill>
            <a:srgbClr val="4F81BD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 rot="159545">
            <a:off x="3872127" y="3134387"/>
            <a:ext cx="2357438" cy="2371334"/>
          </a:xfrm>
          <a:prstGeom prst="ellipse">
            <a:avLst/>
          </a:prstGeom>
          <a:solidFill>
            <a:srgbClr val="4F81BD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542585" y="2643189"/>
            <a:ext cx="1773832" cy="497780"/>
          </a:xfrm>
          <a:prstGeom prst="ellipse">
            <a:avLst/>
          </a:prstGeom>
          <a:solidFill>
            <a:srgbClr val="4F81BD">
              <a:alpha val="1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4098" name="Object 1"/>
          <p:cNvGraphicFramePr>
            <a:graphicFrameLocks noChangeAspect="1"/>
          </p:cNvGraphicFramePr>
          <p:nvPr/>
        </p:nvGraphicFramePr>
        <p:xfrm>
          <a:off x="120650" y="2000250"/>
          <a:ext cx="9023350" cy="3643313"/>
        </p:xfrm>
        <a:graphic>
          <a:graphicData uri="http://schemas.openxmlformats.org/presentationml/2006/ole">
            <p:oleObj spid="_x0000_s4098" name="Picture" r:id="rId4" imgW="5139000" imgH="2075760" progId="Word.Picture.8">
              <p:embed/>
            </p:oleObj>
          </a:graphicData>
        </a:graphic>
      </p:graphicFrame>
      <p:sp>
        <p:nvSpPr>
          <p:cNvPr id="4100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Geometry of particles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4101" name="TextBox 6"/>
          <p:cNvSpPr txBox="1">
            <a:spLocks noChangeArrowheads="1"/>
          </p:cNvSpPr>
          <p:nvPr/>
        </p:nvSpPr>
        <p:spPr bwMode="auto">
          <a:xfrm>
            <a:off x="495499" y="1259468"/>
            <a:ext cx="35004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Vertex count distribution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4102" name="TextBox 7"/>
          <p:cNvSpPr txBox="1">
            <a:spLocks noChangeArrowheads="1"/>
          </p:cNvSpPr>
          <p:nvPr/>
        </p:nvSpPr>
        <p:spPr bwMode="auto">
          <a:xfrm>
            <a:off x="5364088" y="1268760"/>
            <a:ext cx="27860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Size distribution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</TotalTime>
  <Words>228</Words>
  <Application>Microsoft Office PowerPoint</Application>
  <PresentationFormat>Экран (4:3)</PresentationFormat>
  <Paragraphs>101</Paragraphs>
  <Slides>29</Slides>
  <Notes>29</Notes>
  <HiddenSlides>0</HiddenSlides>
  <MMClips>14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Тема Office</vt:lpstr>
      <vt:lpstr>Рисунок</vt:lpstr>
      <vt:lpstr>Формула</vt:lpstr>
      <vt:lpstr>Picture</vt:lpstr>
      <vt:lpstr>Simulation of granular media with Universal Mechanism</vt:lpstr>
      <vt:lpstr>Математическая модель</vt:lpstr>
      <vt:lpstr>Collision detection</vt:lpstr>
      <vt:lpstr>Model of contact</vt:lpstr>
      <vt:lpstr>Work in data input program</vt:lpstr>
      <vt:lpstr>Subsystem content</vt:lpstr>
      <vt:lpstr>Work in  integrator</vt:lpstr>
      <vt:lpstr>Geometry of particles</vt:lpstr>
      <vt:lpstr>Geometry of particles</vt:lpstr>
      <vt:lpstr>Geometry of particles: samples</vt:lpstr>
      <vt:lpstr>Box parameters</vt:lpstr>
      <vt:lpstr>Initial state of particles</vt:lpstr>
      <vt:lpstr>Physical parameters of contact</vt:lpstr>
      <vt:lpstr>Physical parameters of contact</vt:lpstr>
      <vt:lpstr>Media feeding</vt:lpstr>
      <vt:lpstr>Top ground layer</vt:lpstr>
      <vt:lpstr>External body</vt:lpstr>
      <vt:lpstr>Integration parameters</vt:lpstr>
      <vt:lpstr>XVA-mode</vt:lpstr>
      <vt:lpstr>Output data</vt:lpstr>
      <vt:lpstr>Output data</vt:lpstr>
      <vt:lpstr>Output data</vt:lpstr>
      <vt:lpstr>Samples</vt:lpstr>
      <vt:lpstr>Samples</vt:lpstr>
      <vt:lpstr>Samples</vt:lpstr>
      <vt:lpstr>Samples</vt:lpstr>
      <vt:lpstr>Samples</vt:lpstr>
      <vt:lpstr>Samples</vt:lpstr>
      <vt:lpstr>Thank you for your attention!</vt:lpstr>
    </vt:vector>
  </TitlesOfParts>
  <Company>БГТУ, НИЛ "Вычислительная механика"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Подсистема типа Ballast</dc:title>
  <dc:creator>Дмитрий Агапов</dc:creator>
  <cp:lastModifiedBy>Дмитрий Агапов</cp:lastModifiedBy>
  <cp:revision>150</cp:revision>
  <dcterms:created xsi:type="dcterms:W3CDTF">2009-09-22T07:13:07Z</dcterms:created>
  <dcterms:modified xsi:type="dcterms:W3CDTF">2010-07-20T09:59:42Z</dcterms:modified>
</cp:coreProperties>
</file>