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56" r:id="rId2"/>
    <p:sldId id="283" r:id="rId3"/>
    <p:sldId id="269" r:id="rId4"/>
    <p:sldId id="270" r:id="rId5"/>
    <p:sldId id="263" r:id="rId6"/>
    <p:sldId id="264" r:id="rId7"/>
    <p:sldId id="267" r:id="rId8"/>
    <p:sldId id="259" r:id="rId9"/>
    <p:sldId id="268" r:id="rId10"/>
    <p:sldId id="266" r:id="rId11"/>
    <p:sldId id="257" r:id="rId12"/>
    <p:sldId id="258" r:id="rId13"/>
    <p:sldId id="274" r:id="rId14"/>
    <p:sldId id="276" r:id="rId15"/>
    <p:sldId id="271" r:id="rId16"/>
    <p:sldId id="272" r:id="rId17"/>
    <p:sldId id="273" r:id="rId18"/>
    <p:sldId id="260" r:id="rId19"/>
    <p:sldId id="261" r:id="rId20"/>
    <p:sldId id="262" r:id="rId21"/>
    <p:sldId id="281" r:id="rId22"/>
    <p:sldId id="277" r:id="rId23"/>
    <p:sldId id="284" r:id="rId24"/>
    <p:sldId id="289" r:id="rId25"/>
    <p:sldId id="285" r:id="rId26"/>
    <p:sldId id="286" r:id="rId27"/>
    <p:sldId id="287" r:id="rId28"/>
    <p:sldId id="288" r:id="rId29"/>
    <p:sldId id="282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D0D"/>
    <a:srgbClr val="4F81B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4844" autoAdjust="0"/>
  </p:normalViewPr>
  <p:slideViewPr>
    <p:cSldViewPr>
      <p:cViewPr varScale="1">
        <p:scale>
          <a:sx n="83" d="100"/>
          <a:sy n="83" d="100"/>
        </p:scale>
        <p:origin x="-11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emf"/><Relationship Id="rId1" Type="http://schemas.openxmlformats.org/officeDocument/2006/relationships/image" Target="../media/image3.emf"/><Relationship Id="rId4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image" Target="../media/image8.wmf"/><Relationship Id="rId5" Type="http://schemas.openxmlformats.org/officeDocument/2006/relationships/image" Target="../media/image12.wmf"/><Relationship Id="rId4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FCFDC1-0DFE-46E5-9210-473B63A81D3F}" type="datetimeFigureOut">
              <a:rPr lang="ru-RU" smtClean="0"/>
              <a:pPr/>
              <a:t>20.07.2010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89AE0-E82F-4812-940C-47B982E4748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C229E16-0001-484B-9EC2-A1188EB221CC}" type="datetimeFigureOut">
              <a:rPr lang="ru-RU"/>
              <a:pPr>
                <a:defRPr/>
              </a:pPr>
              <a:t>20.07.2010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AE30C25-9073-4528-AC20-4B2F4864D9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dirty="0" smtClean="0"/>
              <a:t>Модуль </a:t>
            </a:r>
            <a:r>
              <a:rPr lang="en-US" dirty="0" smtClean="0"/>
              <a:t>UM Ballast </a:t>
            </a:r>
            <a:r>
              <a:rPr lang="ru-RU" dirty="0" smtClean="0"/>
              <a:t>предназначен для моделирования динамики гранулярных систем в плоскости. Название модуль  получил по первому объекту исследования – железнодорожному балласту.</a:t>
            </a:r>
            <a:r>
              <a:rPr lang="en-US" dirty="0" smtClean="0"/>
              <a:t> </a:t>
            </a:r>
            <a:r>
              <a:rPr lang="ru-RU" dirty="0" smtClean="0"/>
              <a:t>Математическая модель основана на методе дискретного элемента. Модель состоит из набора абсолютно твердых  тел взаимодействующих между собой через контактные силы.</a:t>
            </a:r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81F9670-2657-40F9-9CFC-9A14CB26A32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dirty="0" smtClean="0"/>
              <a:t>В зависимости от набора параметров можно получить сыпучую среду с нужным распределением фракций. Некоторые примеры различного задания параметров приведены здесь. Видно, что модуль может применяться не только для моделирования балласта.</a:t>
            </a:r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1FF2D19-8DBC-482D-A035-DD74DD0543E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dirty="0" smtClean="0"/>
              <a:t>Ящик – это емкость для заполнения сыпучей средой. Его использование необходимо даже в тех задачах, где как такового ящика нет. За счет параметризации его размеров и положения, различным комбинациям этих параметров соответствуют приведенные расчетные схемы. Четвертый вариант применяется, когда заполняемая ёмкость имеет более сложную форму, заданную пользователем в виде набора внешних тел, например в задаче об определении пассивного давления на крышку загруженного хоппера при её открытии.</a:t>
            </a:r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262FEC8-4791-4770-BA56-C794D769D6A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dirty="0" smtClean="0"/>
              <a:t>Есть два способа задать начальное положение. Первый способ – частицы располагаются в прямоугольной области, заданной пользователем. Второй – форма занимаемой частицами области – прямоугольник, вертикально искаженный по синусоиде. Второй способ предпочтительнее для систем с большим (тысячи) числом тел, так как при падении меньше тел одновременно вступают в контакт с большой скоростью, и расчет идёт быстрее. </a:t>
            </a:r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4BF885E-B00E-45A3-92E2-2D4ECDB8F4F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dirty="0" smtClean="0">
                <a:latin typeface="Arial" charset="0"/>
              </a:rPr>
              <a:t>Под физикой контакта следует понимать параметры контактных сил, такие как коэффициент жесткости контактной силы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(упруго-диссипативная характеристика)</a:t>
            </a:r>
            <a:r>
              <a:rPr lang="ru-RU" dirty="0" smtClean="0">
                <a:latin typeface="Arial" charset="0"/>
              </a:rPr>
              <a:t>, коэффициент демпфирования и коэффициенты трения скольжения и покоя. Для каждого сочетания контактов задаётся свой набор этих параметров. Таких сочетаний может быть 4: 1 – частица-частица, 2 – </a:t>
            </a:r>
            <a:r>
              <a:rPr lang="ru-RU" dirty="0" err="1" smtClean="0">
                <a:latin typeface="Arial" charset="0"/>
              </a:rPr>
              <a:t>частица-внешнее</a:t>
            </a:r>
            <a:r>
              <a:rPr lang="ru-RU" dirty="0" smtClean="0">
                <a:latin typeface="Arial" charset="0"/>
              </a:rPr>
              <a:t> тело, 3 и 4 – частица – вертикальная/горизонтальная стенка.</a:t>
            </a:r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6C8D600-AF87-4BD3-972B-B3411658485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dirty="0" smtClean="0">
                <a:latin typeface="Arial" charset="0"/>
              </a:rPr>
              <a:t>Для контакта типа частица-частица есть второй способ задания упруго-диссипативной характеристики контактной силы. Коэффициенты жесткости и диссипации определяются исходя из введенной парциальной контактной частоты и доли демпфирования  при контактном взаимодействии соседних гранул. Конкретное значение парциальной частоты выбирается таким образом, чтобы собственные частоты балласта были выше частоты </a:t>
            </a:r>
            <a:r>
              <a:rPr lang="ru-RU" dirty="0" err="1" smtClean="0">
                <a:latin typeface="Arial" charset="0"/>
              </a:rPr>
              <a:t>виброуплотнения</a:t>
            </a:r>
            <a:r>
              <a:rPr lang="ru-RU" dirty="0" smtClean="0">
                <a:latin typeface="Arial" charset="0"/>
              </a:rPr>
              <a:t>. Собственные частоты балласта определяются с помощью инструмента «Линейный анализ» интегратора.</a:t>
            </a:r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07ACF79-61E7-4F85-AA3E-E4D4861A4F9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>
                <a:latin typeface="Arial" charset="0"/>
              </a:rPr>
              <a:t>Для предотвращения разгона частиц при падении под действием силы тяжести необходимо использовать параметры настройки подачи частиц. Сила тяжести начинает действовать на частицу, если её </a:t>
            </a:r>
            <a:r>
              <a:rPr lang="en-US" dirty="0" smtClean="0">
                <a:latin typeface="Arial" charset="0"/>
              </a:rPr>
              <a:t>z</a:t>
            </a:r>
            <a:r>
              <a:rPr lang="ru-RU" dirty="0" smtClean="0">
                <a:latin typeface="Arial" charset="0"/>
              </a:rPr>
              <a:t>-координата меньше </a:t>
            </a:r>
            <a:r>
              <a:rPr lang="ru-RU" b="1" dirty="0" smtClean="0">
                <a:latin typeface="Arial" charset="0"/>
              </a:rPr>
              <a:t>Высоты сброса частиц</a:t>
            </a:r>
            <a:r>
              <a:rPr lang="ru-RU" dirty="0" smtClean="0">
                <a:latin typeface="Arial" charset="0"/>
              </a:rPr>
              <a:t>. Начальная скорость частиц – это проекция скоростей всех частиц на ось </a:t>
            </a:r>
            <a:r>
              <a:rPr lang="en-US" dirty="0" smtClean="0">
                <a:latin typeface="Arial" charset="0"/>
              </a:rPr>
              <a:t>z</a:t>
            </a:r>
            <a:r>
              <a:rPr lang="ru-RU" dirty="0" smtClean="0">
                <a:latin typeface="Arial" charset="0"/>
              </a:rPr>
              <a:t> в нулевой момент времени, взятая с обратным знаком.</a:t>
            </a:r>
            <a:r>
              <a:rPr lang="ru-RU" dirty="0" smtClean="0"/>
              <a:t> 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>
                <a:latin typeface="Arial" charset="0"/>
              </a:rPr>
              <a:t>При формировании балластной призмы балласт насыпается на грунт или песок. Для учета взаимодействия частиц балластного слоя с основанием балластной призмы применяется так называемый приземный слой. Параметрами модели приземного слоя является его высота () и коэффициенты демпфирования. Математическая модель основания балласта или приземного слоя очень проста: в случае попадания частицы в приземный слой (центр тяжести частицы ниже верхней границы приземного слоя) на нее начинает действовать сила вязкого трения и момент сил вязкого трения.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>
                <a:latin typeface="Arial" charset="0"/>
              </a:rPr>
              <a:t>Как было сказано ранее, необходимость в фиктивном теле отпадает, если в задаче используются тела, взаимодействующие с балластом (шпалы, рабочие органы и т.д.). Рассмотрим особенности создания графических образов этих тел.</a:t>
            </a:r>
          </a:p>
          <a:p>
            <a:r>
              <a:rPr lang="ru-RU" dirty="0" smtClean="0">
                <a:latin typeface="Arial" charset="0"/>
              </a:rPr>
              <a:t>Модель контактного взаимодействия частиц с окружающими объектами это модель контакта многоугольников. Поэтому графический образ, взаимодействующего с гранулярной средой объекта, должен иметь первый элемент типа </a:t>
            </a:r>
            <a:r>
              <a:rPr lang="ru-RU" b="1" dirty="0" smtClean="0">
                <a:latin typeface="Arial" charset="0"/>
              </a:rPr>
              <a:t>Полиэдр</a:t>
            </a:r>
            <a:r>
              <a:rPr lang="ru-RU" dirty="0" smtClean="0">
                <a:latin typeface="Arial" charset="0"/>
              </a:rPr>
              <a:t>. Кроме того, обход вершин у этого полиэдра должен быть правым, то есть точки задаются против часовой стрелки. Важно помнить, что для взаимодействия с частицами учитывается только первый графический элемент графического объекта внешнего тела.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>
                <a:latin typeface="Arial" charset="0"/>
              </a:rPr>
              <a:t>Уравнения движения гранулярной среды являются жесткими, поэтому без использования неявных методов интегрирования с расчетом матриц Якоби моделирование динамики балласта невозможно. Рекомендуемые параметры интегратора представлены на слайде. В задачах с большим число частиц интегрирование уравнений движения системы невозможно без вычисления приближенных блочно-диагональных матриц Якоби.</a:t>
            </a:r>
            <a:endParaRPr lang="ru-RU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>
                <a:latin typeface="Arial" charset="0"/>
              </a:rPr>
              <a:t>Параллельно с интегрированием уравнений движения системы, рассчитанные данные (координаты, скорости, ускорения и т.д.) могут быть записаны в виде </a:t>
            </a:r>
            <a:r>
              <a:rPr lang="en-US" dirty="0" err="1" smtClean="0">
                <a:latin typeface="Arial" charset="0"/>
              </a:rPr>
              <a:t>xva</a:t>
            </a:r>
            <a:r>
              <a:rPr lang="ru-RU" dirty="0" smtClean="0">
                <a:latin typeface="Arial" charset="0"/>
              </a:rPr>
              <a:t>-файла. Этот файл удобно использовать для создания </a:t>
            </a:r>
            <a:r>
              <a:rPr lang="ru-RU" dirty="0" err="1" smtClean="0">
                <a:latin typeface="Arial" charset="0"/>
              </a:rPr>
              <a:t>анимаций</a:t>
            </a:r>
            <a:r>
              <a:rPr lang="ru-RU" dirty="0" smtClean="0">
                <a:latin typeface="Arial" charset="0"/>
              </a:rPr>
              <a:t> и просмотра моделирования в реальном времени. Таким образом, работа с </a:t>
            </a:r>
            <a:r>
              <a:rPr lang="en-US" dirty="0" err="1" smtClean="0">
                <a:latin typeface="Arial" charset="0"/>
              </a:rPr>
              <a:t>xva</a:t>
            </a:r>
            <a:r>
              <a:rPr lang="ru-RU" dirty="0" smtClean="0">
                <a:latin typeface="Arial" charset="0"/>
              </a:rPr>
              <a:t>-файлами проходит в два этапа: запись файла и использование файла.</a:t>
            </a:r>
            <a:r>
              <a:rPr lang="ru-RU" dirty="0" smtClean="0"/>
              <a:t> </a:t>
            </a:r>
            <a:r>
              <a:rPr lang="ru-RU" dirty="0" smtClean="0">
                <a:latin typeface="Arial" charset="0"/>
              </a:rPr>
              <a:t>В режиме проигрывания </a:t>
            </a:r>
            <a:r>
              <a:rPr lang="en-US" dirty="0" smtClean="0">
                <a:latin typeface="Arial" charset="0"/>
              </a:rPr>
              <a:t>XVA-</a:t>
            </a:r>
            <a:r>
              <a:rPr lang="ru-RU" dirty="0" smtClean="0">
                <a:latin typeface="Arial" charset="0"/>
              </a:rPr>
              <a:t>файла возможен вывод всех параметров кроме контактных сил.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Существует два принципиально различных подхода к моделированию сыпучих сред: моделирование сыпучей среды как континуальной системы (например, с использованием МКЭ); твердотельная модель сыпучей среды (дискретная среда, состоящая из частиц-гранул).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Первый подход ограничен в применении ввиду того, что не учитывает напрямую геометрию частиц балластного слоя. Второй подход требует значительно больших вычислительных затрат в обычной постановке. В модуле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UM </a:t>
            </a:r>
            <a:r>
              <a:rPr lang="ru-RU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Ballast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применяется второй подход, то есть балласт рассматривается, как дискретная гранулярная среда. Первым приближением твердотельной модели гранулярной среды является система твердых сферических тел. В литературе описано множество таких моделей, что объясняется простотой их реализации. Однако область применения подобных моделей весьма ограничена и в основном распространяется на моделирование жидкостей и порошков. Так, при моделировании железнодорожного балласта, необходимо, чтобы тела были представлены остроугольными частицами. Это объясняется тем, что поведение модели балласта в нагруженном состоянии не должно быть подобно поведению жидкости. Следующим приближением модели сыпучей среды является система многоугольников. Расчет контакта многоугольников на порядок отличается по сложности и времени выполнения от аналогичного расчета для сфер. Частицы гранулярной среды в модуле Балласт являются многоугольниками. Наиболее известные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м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атематические модели взаимодействия между телами это - односторонние связи и контактные силы. Первый подход является комбинаторно сложным к количеству одновременных контактов, во втором силы рассматриваются независимо друг от друга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В модуле реализован второй подход.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E30C25-9073-4528-AC20-4B2F4864D9ED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Одним из основных параметров гранулярной среды является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ористость. Пористость – это доля незаполненного пространства. Глобальная пористость определяется для всей гранулярной среды. При расчете локальной пористости рассматривают какой-либо вырезанный фрагмент гранулярной среды. Область, занимаемая гранулярной средой, в анимационном окне обозначена красной заливкой. Там же зеленым цветом обозначена рабочая область для локальной пористости, для расчёта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которой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необходимо указать прямоугольную рабочую область. Значения пористостей выдаются в диалоге «Состояние балласта» на вкладке «Структура».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E30C25-9073-4528-AC20-4B2F4864D9ED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>
                <a:latin typeface="Arial" charset="0"/>
              </a:rPr>
              <a:t>Помимо числовых выходных данных, модуль позволяет получить изображение распределения по частицам таких параметров балласта, как: силовой фактор (</a:t>
            </a:r>
            <a:r>
              <a:rPr lang="ru-RU" dirty="0" err="1" smtClean="0">
                <a:latin typeface="Arial" charset="0"/>
              </a:rPr>
              <a:t>нагруженность</a:t>
            </a:r>
            <a:r>
              <a:rPr lang="ru-RU" dirty="0" smtClean="0">
                <a:latin typeface="Arial" charset="0"/>
              </a:rPr>
              <a:t>) частицы, скорость центра масс частицы, количество вершин. Все три цветовых канала (</a:t>
            </a:r>
            <a:r>
              <a:rPr lang="en-US" dirty="0" smtClean="0">
                <a:latin typeface="Arial" charset="0"/>
              </a:rPr>
              <a:t>RGB</a:t>
            </a:r>
            <a:r>
              <a:rPr lang="ru-RU" dirty="0" smtClean="0">
                <a:latin typeface="Arial" charset="0"/>
              </a:rPr>
              <a:t>) независимы между собой. Это означает, что, например, настроив красный канал на скорость частиц, а зеленый на </a:t>
            </a:r>
            <a:r>
              <a:rPr lang="ru-RU" dirty="0" err="1" smtClean="0">
                <a:latin typeface="Arial" charset="0"/>
              </a:rPr>
              <a:t>нагруженность</a:t>
            </a:r>
            <a:r>
              <a:rPr lang="ru-RU" dirty="0" smtClean="0">
                <a:latin typeface="Arial" charset="0"/>
              </a:rPr>
              <a:t> получим, что: ненагруженные частицы с большой скоростью окрашены в красный цвет, нагруженные неподвижные частицы - в зеленый, а нагруженные быстрые частицы – в желтый (смешение красного и зеленого). Каждый цветовой канал также может быть задан константой или случайно выбранным при создании балласта числом.</a:t>
            </a:r>
            <a:r>
              <a:rPr lang="ru-RU" dirty="0" smtClean="0"/>
              <a:t> 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latin typeface="Arial" charset="0"/>
              </a:rPr>
              <a:t>Пример раскраски частиц по двум признакам. На</a:t>
            </a:r>
            <a:r>
              <a:rPr lang="ru-RU" baseline="0" dirty="0" smtClean="0">
                <a:latin typeface="Arial" charset="0"/>
              </a:rPr>
              <a:t> левой анимации частицы раскрашены согласно скорости центров масс, на правой – согласно сумме модулей контактных сил.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Кроме описанных выше, все стандартные выходные данные модуля интегрирования, такие как: кинематические (скорости, траектории, ускорения), силовые (векторы контактных сил) и т.д. доступны для пользователя.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Несколько примеров моделирования динамики гранулярных сред</a:t>
            </a:r>
            <a:r>
              <a:rPr lang="ru-RU" dirty="0" smtClean="0"/>
              <a:t>.</a:t>
            </a:r>
          </a:p>
          <a:p>
            <a:r>
              <a:rPr lang="ru-RU" dirty="0" smtClean="0"/>
              <a:t>Моделирование действия </a:t>
            </a:r>
            <a:r>
              <a:rPr lang="ru-RU" dirty="0" err="1" smtClean="0"/>
              <a:t>виброуплотнительной</a:t>
            </a:r>
            <a:r>
              <a:rPr lang="ru-RU" dirty="0" smtClean="0"/>
              <a:t> путевой машины на железнодорожный балласт.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E30C25-9073-4528-AC20-4B2F4864D9ED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Моделирование</a:t>
            </a:r>
            <a:r>
              <a:rPr lang="ru-RU" baseline="0" dirty="0" smtClean="0"/>
              <a:t> </a:t>
            </a:r>
            <a:r>
              <a:rPr lang="ru-RU" baseline="0" dirty="0" smtClean="0"/>
              <a:t>загрузки и выгрузки щебня. Эта модель может быть использована при исследовании эффекта самозаклинивания сыпучего материала в выходном отверстии.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E30C25-9073-4528-AC20-4B2F4864D9ED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Следующая модель</a:t>
            </a:r>
            <a:r>
              <a:rPr lang="en-US" dirty="0" smtClean="0"/>
              <a:t> </a:t>
            </a:r>
            <a:r>
              <a:rPr lang="ru-RU" dirty="0" smtClean="0"/>
              <a:t>использовалась</a:t>
            </a:r>
            <a:r>
              <a:rPr lang="en-US" dirty="0" smtClean="0"/>
              <a:t> </a:t>
            </a:r>
            <a:r>
              <a:rPr lang="ru-RU" dirty="0" smtClean="0"/>
              <a:t>для исследования пассивного давления сыпучего тела на дно резервуара. Задача поставлена после неоднократных поломок механизма открывания крышек хопперов при разгрузке.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E30C25-9073-4528-AC20-4B2F4864D9ED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Данная модель использовалась для оценки доли частиц балластной</a:t>
            </a:r>
            <a:r>
              <a:rPr lang="ru-RU" baseline="0" dirty="0" smtClean="0"/>
              <a:t> призмы, не несущих нагрузки.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E30C25-9073-4528-AC20-4B2F4864D9ED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Модель создана для оптимизации параметров тягового привода </a:t>
            </a:r>
            <a:r>
              <a:rPr lang="ru-RU" dirty="0" err="1" smtClean="0"/>
              <a:t>вагоноопрокидывателя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E30C25-9073-4528-AC20-4B2F4864D9ED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Исследование динамики</a:t>
            </a:r>
            <a:r>
              <a:rPr lang="ru-RU" baseline="0" dirty="0" smtClean="0"/>
              <a:t> соударения двух ж.д. экипажей с учётом влияния </a:t>
            </a:r>
            <a:r>
              <a:rPr lang="ru-RU" baseline="0" smtClean="0"/>
              <a:t>сыпучего груза.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E30C25-9073-4528-AC20-4B2F4864D9ED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Вопросы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E30C25-9073-4528-AC20-4B2F4864D9ED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Контакт между телами возникает при пересечении границ тел и приводит к возникновению сил упруго-диссипативного взаимодействия. Почти всегда задача разбивается на две самостоятельные части: определение контакта оболочек, описанных около многоугольников (“дальний” контакт) и уточнение контакта с учетом реальной геометрии (“ближний” контакт). Для проверки на дальний контакт используется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алгоритм связанных линейных списков.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E30C25-9073-4528-AC20-4B2F4864D9ED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Ближний контакт основан на методе областей чувствительности. Две частицы пересекаются (есть контакт), если какая-либо вершина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первого многоугольника находится в области чувствительности какой-либо стороны второго.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Область чувствительности стороны образуется самой стороной, перпендикулярными лучами, проведенными через соседние вершины, прямой, параллельной стороне и лежащей “внутри” многоугольника на расстоянии глубины чувствительности, и парой биссектрис соседних к стороне углов. В результате проверки получаем внедрение. Если есть контакт, то возникает контактная сила. Она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состоит из 2 частей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нормальной реакцию и силу трения. Нормальная реакция линейно зависит от внедрения и его скорости (вязкоупругая модель). Модель силы трения предполагает два режима: скольжение и сцепление.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Далее переходим к созданию модели в программе ввода.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E30C25-9073-4528-AC20-4B2F4864D9ED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dirty="0" smtClean="0"/>
              <a:t>Чтобы иметь возможность использовать модуль, необходимо на этапе создания модели в программе ввода  включить в нее специальную подсистему «Балласт». В каждой модели может быть только одна подсистема такого типа. Ящик для заполнения так же как и все остальные тела-частицы генерируются в программе интегрирования. При простых исследованиях часто бывает, что модель содержит только подсистему «Балласт». В этом случае необходимо создать фиктивное тело, только тогда будет возможно перейти в программу интегрирования без ошибок. Например, это может быть тело без графического образа и с 6-тистепенным шарниром со всеми выключенными степенями свободы. Добавление такого тела никак не влияет на динамику модели. Если модель содержит хоть одно тело помимо подсистемы «Балласт», например, рабочий орган-лопатку или заполняемую емкость, созданную пользователем, то добавление фиктивного тела не требуется. Далее пользователь переходит работать в программу интегратор.</a:t>
            </a:r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62E9F33-C619-4AB4-8993-E43E8B4E926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dirty="0" smtClean="0"/>
              <a:t>После перехода в программу интегратор и задания всех параметров модели пользователь динамически создает элементы подсистемы. Она состоит из частиц сыпучего тела, тел так называемого ящика и шарниров ко всем этим телам.</a:t>
            </a:r>
            <a:endParaRPr lang="ru-RU" dirty="0" smtClean="0">
              <a:latin typeface="Arial" charset="0"/>
            </a:endParaRPr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65338F4-48E4-4181-89F7-77BD3707853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dirty="0" smtClean="0"/>
              <a:t>Задание начального положения – первое, что нужно сделать. В модуле нет возможности генерировать сыпучее тело сразу засыпанным в какой-то объем. В начальном положении частицы всегда свободно падают с определенной высоты. После того, как система «успокоится», её можно использовать уже непосредственно для решения задач пользователя.</a:t>
            </a:r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D6D0213-8A99-4935-B2B4-D9EC84FBBBA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dirty="0" smtClean="0"/>
              <a:t>Как правило сыпучее тело в исследуемых моделях содержат сотни, тысячи тел. Описание формы каждого из них в этом случае займёт у пользователя слишком много времени. Использование диалога «Геометрия частиц» упрощает эту задачу. Здесь задаётся вероятностное распределение характерных размеров и форм частиц. Инструмент гибок и позволяет быстро создать распределение того или иного сыпучего материала. Сначала пользователь задаёт гистограмму распределения вероятности для количества вершин частиц. Другими словами, он задаёт количество треугольников, четырехугольников, пятиугольников и т.д. в относительных долях. Для каждого элемента также задаётся плотность . Затем для каждого варианта задаётся распределение по характерным размерам. Последний этап – задание особенности формы частиц, таких как выпуклость и нерегулярность. Под нерегулярностью следует понимать величину значение которой равно 0 для правильных многоугольников и чем больше оно тем сильнее будут различаться длины сторон генерируемых многоугольников. Набранные распределения можно сохранить на жестком диске для дальнейшего использования.</a:t>
            </a:r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B3BB16C-6C38-4FC2-93A3-4DB56AC54EC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dirty="0" smtClean="0">
                <a:latin typeface="Arial" charset="0"/>
              </a:rPr>
              <a:t>Поясняющий слайд для задания геометрии частиц.</a:t>
            </a:r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B5FE4C9-73D6-4E81-8FE7-C728A50A14F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1010C-97B2-4B18-9FA3-860D336E5D07}" type="datetimeFigureOut">
              <a:rPr lang="ru-RU"/>
              <a:pPr>
                <a:defRPr/>
              </a:pPr>
              <a:t>20.07.2010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A9B29-8314-439A-85B0-EEDA9816F5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5F531A-727A-4E8E-A003-4067C0F707C7}" type="datetimeFigureOut">
              <a:rPr lang="ru-RU"/>
              <a:pPr>
                <a:defRPr/>
              </a:pPr>
              <a:t>20.07.2010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E11BB-A065-4435-A345-CE59DD044C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576F97-0DC7-4080-9DF8-B59D1FFCB368}" type="datetimeFigureOut">
              <a:rPr lang="ru-RU"/>
              <a:pPr>
                <a:defRPr/>
              </a:pPr>
              <a:t>20.07.2010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ECA12-6318-4793-A237-553824329F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9D3CAC-705B-4645-BC40-C304ABDB8928}" type="datetimeFigureOut">
              <a:rPr lang="ru-RU"/>
              <a:pPr>
                <a:defRPr/>
              </a:pPr>
              <a:t>20.07.2010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D65F9-5269-43EA-BEF0-E6D32DD6DD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D4D98-6CBF-4F49-9703-BB9517D90F85}" type="datetimeFigureOut">
              <a:rPr lang="ru-RU"/>
              <a:pPr>
                <a:defRPr/>
              </a:pPr>
              <a:t>20.07.2010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1EDE4-B167-4B36-954A-A4E5C89237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413AB6-437F-4B67-8113-1813AE1A5A8D}" type="datetimeFigureOut">
              <a:rPr lang="ru-RU"/>
              <a:pPr>
                <a:defRPr/>
              </a:pPr>
              <a:t>20.07.2010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65E175-6076-4753-9230-93A7D2D1DF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30FB8-ADBD-45C2-9862-F9F3E1A53547}" type="datetimeFigureOut">
              <a:rPr lang="ru-RU"/>
              <a:pPr>
                <a:defRPr/>
              </a:pPr>
              <a:t>20.07.2010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DAC07D-75AA-4056-8051-46FDA7FF1C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1D794-9296-4E25-A34B-8EBC9E212660}" type="datetimeFigureOut">
              <a:rPr lang="ru-RU"/>
              <a:pPr>
                <a:defRPr/>
              </a:pPr>
              <a:t>20.07.2010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17F2F3-1519-4ECD-BD99-0AC489B1B8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D2F66-64DB-4533-BE76-FF4F7EB3CB8B}" type="datetimeFigureOut">
              <a:rPr lang="ru-RU"/>
              <a:pPr>
                <a:defRPr/>
              </a:pPr>
              <a:t>20.07.2010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9A944D-520A-4C00-98E4-A13B217AF7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FF11B-CBE4-4D61-937A-6AEFF16A347E}" type="datetimeFigureOut">
              <a:rPr lang="ru-RU"/>
              <a:pPr>
                <a:defRPr/>
              </a:pPr>
              <a:t>20.07.2010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15D0B1-3658-4D9F-A9FE-6EF4BEB9D3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B308B-EC15-42ED-8D9F-A62E2AA25D08}" type="datetimeFigureOut">
              <a:rPr lang="ru-RU"/>
              <a:pPr>
                <a:defRPr/>
              </a:pPr>
              <a:t>20.07.2010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30503-820B-4CAE-B1F3-9037AE0B3B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29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F1029D1-112D-4CA2-AD14-AD170CE5AA8A}" type="datetimeFigureOut">
              <a:rPr lang="ru-RU"/>
              <a:pPr>
                <a:defRPr/>
              </a:pPr>
              <a:t>20.07.2010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C58FFA8-85A0-4656-8EB2-78B0A39F02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ideo" Target="file:///D:\Exchange\&#1054;&#1090;%20&#1050;&#1086;&#1074;&#1072;&#1083;&#1077;&#1074;&#1072;\&#1055;&#1088;&#1077;&#1079;&#1077;&#1085;&#1090;&#1072;&#1094;&#1080;&#1103;%20&#1074;%20&#1042;&#1072;&#1088;&#1096;&#1072;&#1074;&#1077;\transversal_ballast.avi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16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9.bin"/><Relationship Id="rId5" Type="http://schemas.openxmlformats.org/officeDocument/2006/relationships/oleObject" Target="../embeddings/oleObject18.bin"/><Relationship Id="rId4" Type="http://schemas.openxmlformats.org/officeDocument/2006/relationships/oleObject" Target="../embeddings/oleObject17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20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oleObject" Target="../embeddings/oleObject22.bin"/><Relationship Id="rId4" Type="http://schemas.openxmlformats.org/officeDocument/2006/relationships/oleObject" Target="../embeddings/oleObject21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oleObject23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oleObject" Target="../embeddings/oleObject24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\\Pogorelov\D\UM40_WORK\Present\Actual\UM%20Ballast\modeltime.avi" TargetMode="External"/><Relationship Id="rId1" Type="http://schemas.openxmlformats.org/officeDocument/2006/relationships/video" Target="file:///\\Pogorelov\D\UM40_WORK\Present\Actual\UM%20Ballast\realtime.avi" TargetMode="Externa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oleObject" Target="../embeddings/oleObject25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\\Pogorelov\D\UM40_WORK\Present\Actual\UM%20Ballast\for.avi" TargetMode="External"/><Relationship Id="rId1" Type="http://schemas.openxmlformats.org/officeDocument/2006/relationships/video" Target="file:///\\Pogorelov\D\UM40_WORK\Present\Actual\UM%20Ballast\vel.avi" TargetMode="Externa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Pogorelov\D\UM40_WORK\Present\Actual\UM%20Ballast\ballastrostov_1000_vibration_horiz_5_002.avi" TargetMode="External"/><Relationship Id="rId4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\\Pogorelov\D\UM40_WORK\Present\Actual\UM%20Ballast\ipage_model_1.avi" TargetMode="External"/><Relationship Id="rId1" Type="http://schemas.openxmlformats.org/officeDocument/2006/relationships/video" Target="file:///\\Pogorelov\D\UM40_WORK\Present\Actual\UM%20Ballast\ipage_model_0.avi" TargetMode="Externa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Pogorelov\D\UM40_WORK\Present\Actual\UM%20Ballast\passivepressure.avi" TargetMode="External"/><Relationship Id="rId4" Type="http://schemas.openxmlformats.org/officeDocument/2006/relationships/image" Target="../media/image5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\\Pogorelov\D\UM40_WORK\Present\Actual\UM%20Ballast\lateral_ballast.avi" TargetMode="External"/><Relationship Id="rId1" Type="http://schemas.openxmlformats.org/officeDocument/2006/relationships/video" Target="file:///\\Pogorelov\D\UM40_WORK\Present\Actual\UM%20Ballast\long_ballast.avi" TargetMode="Externa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Pogorelov\D\UM40_WORK\Present\Actual\UM%20Ballast\empting_ballast.avi" TargetMode="External"/><Relationship Id="rId4" Type="http://schemas.openxmlformats.org/officeDocument/2006/relationships/image" Target="../media/image5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Pogorelov\D\UM40_WORK\Present\Actual\UM%20Ballast\hopper_hopper_collision_with_ballast.avi" TargetMode="External"/><Relationship Id="rId4" Type="http://schemas.openxmlformats.org/officeDocument/2006/relationships/image" Target="../media/image5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2.bin"/><Relationship Id="rId5" Type="http://schemas.openxmlformats.org/officeDocument/2006/relationships/oleObject" Target="../embeddings/oleObject11.bin"/><Relationship Id="rId4" Type="http://schemas.openxmlformats.org/officeDocument/2006/relationships/oleObject" Target="../embeddings/oleObject10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1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1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ctrTitle"/>
          </p:nvPr>
        </p:nvSpPr>
        <p:spPr>
          <a:xfrm>
            <a:off x="-85725" y="1428750"/>
            <a:ext cx="9229725" cy="1470025"/>
          </a:xfrm>
        </p:spPr>
        <p:txBody>
          <a:bodyPr/>
          <a:lstStyle/>
          <a:p>
            <a:r>
              <a:rPr lang="ru-RU" sz="3600" smtClean="0">
                <a:latin typeface="Arial" charset="0"/>
                <a:cs typeface="Arial" charset="0"/>
              </a:rPr>
              <a:t>Порядок работы в модуле </a:t>
            </a:r>
            <a:r>
              <a:rPr lang="en-US" sz="3600" smtClean="0">
                <a:latin typeface="Arial" charset="0"/>
                <a:cs typeface="Arial" charset="0"/>
              </a:rPr>
              <a:t>UM Ballast</a:t>
            </a:r>
            <a:endParaRPr lang="ru-RU" sz="3600" smtClean="0">
              <a:latin typeface="Arial" charset="0"/>
              <a:cs typeface="Arial" charset="0"/>
            </a:endParaRPr>
          </a:p>
        </p:txBody>
      </p:sp>
      <p:pic>
        <p:nvPicPr>
          <p:cNvPr id="13315" name="Рисунок 4" descr="umid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13" y="433388"/>
            <a:ext cx="2255837" cy="11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transversal_ballast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14563" y="2905125"/>
            <a:ext cx="4352925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smtClean="0">
                <a:latin typeface="Arial" charset="0"/>
                <a:cs typeface="Arial" charset="0"/>
              </a:rPr>
              <a:t>Задание геометрии частиц</a:t>
            </a:r>
          </a:p>
        </p:txBody>
      </p:sp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38" y="1143000"/>
            <a:ext cx="2149475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3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5" y="1357313"/>
            <a:ext cx="2160588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5122" name="Object 4"/>
          <p:cNvGraphicFramePr>
            <a:graphicFrameLocks noChangeAspect="1"/>
          </p:cNvGraphicFramePr>
          <p:nvPr/>
        </p:nvGraphicFramePr>
        <p:xfrm>
          <a:off x="1857375" y="3859213"/>
          <a:ext cx="2089150" cy="2141537"/>
        </p:xfrm>
        <a:graphic>
          <a:graphicData uri="http://schemas.openxmlformats.org/presentationml/2006/ole">
            <p:oleObj spid="_x0000_s5122" name="Picture" r:id="rId6" imgW="2080800" imgH="2131920" progId="Word.Picture.8">
              <p:embed/>
            </p:oleObj>
          </a:graphicData>
        </a:graphic>
      </p:graphicFrame>
      <p:pic>
        <p:nvPicPr>
          <p:cNvPr id="5127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625" y="3859213"/>
            <a:ext cx="211455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smtClean="0">
                <a:latin typeface="Arial" charset="0"/>
                <a:cs typeface="Arial" charset="0"/>
              </a:rPr>
              <a:t>Задание параметров ящика</a:t>
            </a:r>
          </a:p>
        </p:txBody>
      </p:sp>
      <p:sp>
        <p:nvSpPr>
          <p:cNvPr id="614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6146" name="Object 1"/>
          <p:cNvGraphicFramePr>
            <a:graphicFrameLocks noChangeAspect="1"/>
          </p:cNvGraphicFramePr>
          <p:nvPr/>
        </p:nvGraphicFramePr>
        <p:xfrm>
          <a:off x="463550" y="2571750"/>
          <a:ext cx="8323263" cy="2071688"/>
        </p:xfrm>
        <a:graphic>
          <a:graphicData uri="http://schemas.openxmlformats.org/presentationml/2006/ole">
            <p:oleObj spid="_x0000_s6146" name="Picture" r:id="rId4" imgW="5770080" imgH="1431360" progId="Word.Picture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Задание начального положения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66825" y="1214438"/>
            <a:ext cx="2800350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4" cstate="print"/>
          <a:srcRect l="4967" t="6136"/>
          <a:stretch>
            <a:fillRect/>
          </a:stretch>
        </p:blipFill>
        <p:spPr bwMode="auto">
          <a:xfrm>
            <a:off x="5053013" y="1285875"/>
            <a:ext cx="2733675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smtClean="0">
                <a:latin typeface="Arial" charset="0"/>
                <a:cs typeface="Arial" charset="0"/>
              </a:rPr>
              <a:t>Задание физики контакта</a:t>
            </a:r>
          </a:p>
        </p:txBody>
      </p:sp>
      <p:sp>
        <p:nvSpPr>
          <p:cNvPr id="1843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3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4915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0" y="3929063"/>
            <a:ext cx="2466975" cy="1781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9160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0" y="3857625"/>
            <a:ext cx="2714625" cy="2562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9161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43063" y="2214563"/>
            <a:ext cx="2162175" cy="1323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9162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6313" y="1214438"/>
            <a:ext cx="1876425" cy="2343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8442" name="Группа 13"/>
          <p:cNvGrpSpPr>
            <a:grpSpLocks/>
          </p:cNvGrpSpPr>
          <p:nvPr/>
        </p:nvGrpSpPr>
        <p:grpSpPr bwMode="auto">
          <a:xfrm>
            <a:off x="1785938" y="1285875"/>
            <a:ext cx="809625" cy="642938"/>
            <a:chOff x="1357290" y="4643446"/>
            <a:chExt cx="809264" cy="642942"/>
          </a:xfrm>
        </p:grpSpPr>
        <p:sp>
          <p:nvSpPr>
            <p:cNvPr id="15" name="Овал 14"/>
            <p:cNvSpPr/>
            <p:nvPr/>
          </p:nvSpPr>
          <p:spPr>
            <a:xfrm>
              <a:off x="1357290" y="4643446"/>
              <a:ext cx="642650" cy="64294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453" name="TextBox 15"/>
            <p:cNvSpPr txBox="1">
              <a:spLocks noChangeArrowheads="1"/>
            </p:cNvSpPr>
            <p:nvPr/>
          </p:nvSpPr>
          <p:spPr bwMode="auto">
            <a:xfrm>
              <a:off x="1523612" y="4738330"/>
              <a:ext cx="64294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>
                  <a:solidFill>
                    <a:srgbClr val="0070C0"/>
                  </a:solidFill>
                  <a:latin typeface="Calibri" pitchFamily="34" charset="0"/>
                </a:rPr>
                <a:t>1</a:t>
              </a:r>
            </a:p>
          </p:txBody>
        </p:sp>
      </p:grpSp>
      <p:grpSp>
        <p:nvGrpSpPr>
          <p:cNvPr id="18443" name="Группа 17"/>
          <p:cNvGrpSpPr>
            <a:grpSpLocks/>
          </p:cNvGrpSpPr>
          <p:nvPr/>
        </p:nvGrpSpPr>
        <p:grpSpPr bwMode="auto">
          <a:xfrm>
            <a:off x="5572125" y="1428750"/>
            <a:ext cx="809625" cy="642938"/>
            <a:chOff x="1357290" y="4643446"/>
            <a:chExt cx="809264" cy="642942"/>
          </a:xfrm>
        </p:grpSpPr>
        <p:sp>
          <p:nvSpPr>
            <p:cNvPr id="19" name="Овал 18"/>
            <p:cNvSpPr/>
            <p:nvPr/>
          </p:nvSpPr>
          <p:spPr>
            <a:xfrm>
              <a:off x="1357290" y="4643446"/>
              <a:ext cx="642651" cy="64294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451" name="TextBox 19"/>
            <p:cNvSpPr txBox="1">
              <a:spLocks noChangeArrowheads="1"/>
            </p:cNvSpPr>
            <p:nvPr/>
          </p:nvSpPr>
          <p:spPr bwMode="auto">
            <a:xfrm>
              <a:off x="1523612" y="4738330"/>
              <a:ext cx="64294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>
                  <a:solidFill>
                    <a:srgbClr val="0070C0"/>
                  </a:solidFill>
                  <a:latin typeface="Calibri" pitchFamily="34" charset="0"/>
                </a:rPr>
                <a:t>2</a:t>
              </a:r>
            </a:p>
          </p:txBody>
        </p:sp>
      </p:grpSp>
      <p:grpSp>
        <p:nvGrpSpPr>
          <p:cNvPr id="18444" name="Группа 20"/>
          <p:cNvGrpSpPr>
            <a:grpSpLocks/>
          </p:cNvGrpSpPr>
          <p:nvPr/>
        </p:nvGrpSpPr>
        <p:grpSpPr bwMode="auto">
          <a:xfrm>
            <a:off x="1714500" y="4357688"/>
            <a:ext cx="809625" cy="642937"/>
            <a:chOff x="1357290" y="4643446"/>
            <a:chExt cx="809264" cy="642942"/>
          </a:xfrm>
        </p:grpSpPr>
        <p:sp>
          <p:nvSpPr>
            <p:cNvPr id="22" name="Овал 21"/>
            <p:cNvSpPr/>
            <p:nvPr/>
          </p:nvSpPr>
          <p:spPr>
            <a:xfrm>
              <a:off x="1357290" y="4643446"/>
              <a:ext cx="642651" cy="64294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449" name="TextBox 22"/>
            <p:cNvSpPr txBox="1">
              <a:spLocks noChangeArrowheads="1"/>
            </p:cNvSpPr>
            <p:nvPr/>
          </p:nvSpPr>
          <p:spPr bwMode="auto">
            <a:xfrm>
              <a:off x="1523612" y="4738330"/>
              <a:ext cx="64294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>
                  <a:solidFill>
                    <a:srgbClr val="0070C0"/>
                  </a:solidFill>
                  <a:latin typeface="Calibri" pitchFamily="34" charset="0"/>
                </a:rPr>
                <a:t>3</a:t>
              </a:r>
            </a:p>
          </p:txBody>
        </p:sp>
      </p:grpSp>
      <p:grpSp>
        <p:nvGrpSpPr>
          <p:cNvPr id="18445" name="Группа 23"/>
          <p:cNvGrpSpPr>
            <a:grpSpLocks/>
          </p:cNvGrpSpPr>
          <p:nvPr/>
        </p:nvGrpSpPr>
        <p:grpSpPr bwMode="auto">
          <a:xfrm>
            <a:off x="5643563" y="5214938"/>
            <a:ext cx="809625" cy="642937"/>
            <a:chOff x="1357290" y="4643446"/>
            <a:chExt cx="809264" cy="642942"/>
          </a:xfrm>
        </p:grpSpPr>
        <p:sp>
          <p:nvSpPr>
            <p:cNvPr id="25" name="Овал 24"/>
            <p:cNvSpPr/>
            <p:nvPr/>
          </p:nvSpPr>
          <p:spPr>
            <a:xfrm>
              <a:off x="1357290" y="4643446"/>
              <a:ext cx="642650" cy="64294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447" name="TextBox 25"/>
            <p:cNvSpPr txBox="1">
              <a:spLocks noChangeArrowheads="1"/>
            </p:cNvSpPr>
            <p:nvPr/>
          </p:nvSpPr>
          <p:spPr bwMode="auto">
            <a:xfrm>
              <a:off x="1523612" y="4738330"/>
              <a:ext cx="64294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>
                  <a:solidFill>
                    <a:srgbClr val="0070C0"/>
                  </a:solidFill>
                  <a:latin typeface="Calibri" pitchFamily="34" charset="0"/>
                </a:rPr>
                <a:t>4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699792" y="3669402"/>
            <a:ext cx="527524" cy="545996"/>
          </a:xfrm>
          <a:prstGeom prst="rect">
            <a:avLst/>
          </a:prstGeom>
          <a:solidFill>
            <a:srgbClr val="FFFF0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652120" y="3645024"/>
            <a:ext cx="527524" cy="545996"/>
          </a:xfrm>
          <a:prstGeom prst="rect">
            <a:avLst/>
          </a:prstGeom>
          <a:solidFill>
            <a:srgbClr val="FFFF0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73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smtClean="0">
                <a:latin typeface="Arial" charset="0"/>
                <a:cs typeface="Arial" charset="0"/>
              </a:rPr>
              <a:t>Задание физики контакта</a:t>
            </a:r>
          </a:p>
        </p:txBody>
      </p:sp>
      <p:sp>
        <p:nvSpPr>
          <p:cNvPr id="71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2571750" y="1500188"/>
          <a:ext cx="3571875" cy="1535112"/>
        </p:xfrm>
        <a:graphic>
          <a:graphicData uri="http://schemas.openxmlformats.org/presentationml/2006/ole">
            <p:oleObj spid="_x0000_s7170" name="Picture" r:id="rId4" imgW="2103201" imgH="905345" progId="Word.Picture.8">
              <p:embed/>
            </p:oleObj>
          </a:graphicData>
        </a:graphic>
      </p:graphicFrame>
      <p:sp>
        <p:nvSpPr>
          <p:cNvPr id="717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571500" y="3286125"/>
          <a:ext cx="2714625" cy="1285875"/>
        </p:xfrm>
        <a:graphic>
          <a:graphicData uri="http://schemas.openxmlformats.org/presentationml/2006/ole">
            <p:oleObj spid="_x0000_s7171" name="Формула" r:id="rId5" imgW="901309" imgH="431613" progId="Equation.3">
              <p:embed/>
            </p:oleObj>
          </a:graphicData>
        </a:graphic>
      </p:graphicFrame>
      <p:sp>
        <p:nvSpPr>
          <p:cNvPr id="717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7172" name="Object 4"/>
          <p:cNvGraphicFramePr>
            <a:graphicFrameLocks noChangeAspect="1"/>
          </p:cNvGraphicFramePr>
          <p:nvPr/>
        </p:nvGraphicFramePr>
        <p:xfrm>
          <a:off x="4572000" y="3143250"/>
          <a:ext cx="3657600" cy="1457325"/>
        </p:xfrm>
        <a:graphic>
          <a:graphicData uri="http://schemas.openxmlformats.org/presentationml/2006/ole">
            <p:oleObj spid="_x0000_s7172" name="Формула" r:id="rId6" imgW="1218671" imgH="482391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smtClean="0">
                <a:latin typeface="Arial" charset="0"/>
                <a:cs typeface="Arial" charset="0"/>
              </a:rPr>
              <a:t>Настройка подачи частиц</a:t>
            </a:r>
          </a:p>
        </p:txBody>
      </p:sp>
      <p:sp>
        <p:nvSpPr>
          <p:cNvPr id="819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8194" name="Object 1"/>
          <p:cNvGraphicFramePr>
            <a:graphicFrameLocks noChangeAspect="1"/>
          </p:cNvGraphicFramePr>
          <p:nvPr/>
        </p:nvGraphicFramePr>
        <p:xfrm>
          <a:off x="714375" y="1500188"/>
          <a:ext cx="7766050" cy="3786187"/>
        </p:xfrm>
        <a:graphic>
          <a:graphicData uri="http://schemas.openxmlformats.org/presentationml/2006/ole">
            <p:oleObj spid="_x0000_s8194" name="Picture" r:id="rId4" imgW="5643372" imgH="2750820" progId="Word.Picture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smtClean="0">
                <a:latin typeface="Arial" charset="0"/>
                <a:cs typeface="Arial" charset="0"/>
              </a:rPr>
              <a:t>Вязкий приземный слой</a:t>
            </a:r>
          </a:p>
        </p:txBody>
      </p:sp>
      <p:sp>
        <p:nvSpPr>
          <p:cNvPr id="922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9218" name="Object 1"/>
          <p:cNvGraphicFramePr>
            <a:graphicFrameLocks noChangeAspect="1"/>
          </p:cNvGraphicFramePr>
          <p:nvPr/>
        </p:nvGraphicFramePr>
        <p:xfrm>
          <a:off x="714375" y="1285875"/>
          <a:ext cx="6515100" cy="4071938"/>
        </p:xfrm>
        <a:graphic>
          <a:graphicData uri="http://schemas.openxmlformats.org/presentationml/2006/ole">
            <p:oleObj spid="_x0000_s9218" name="Picture" r:id="rId4" imgW="2743200" imgH="1714680" progId="Word.Picture.8">
              <p:embed/>
            </p:oleObj>
          </a:graphicData>
        </a:graphic>
      </p:graphicFrame>
      <p:sp>
        <p:nvSpPr>
          <p:cNvPr id="92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9219" name="Object 3"/>
          <p:cNvGraphicFramePr>
            <a:graphicFrameLocks noChangeAspect="1"/>
          </p:cNvGraphicFramePr>
          <p:nvPr/>
        </p:nvGraphicFramePr>
        <p:xfrm>
          <a:off x="3357563" y="5357813"/>
          <a:ext cx="1928812" cy="1293812"/>
        </p:xfrm>
        <a:graphic>
          <a:graphicData uri="http://schemas.openxmlformats.org/presentationml/2006/ole">
            <p:oleObj spid="_x0000_s9219" name="Формула" r:id="rId5" imgW="723586" imgH="482391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smtClean="0">
                <a:latin typeface="Arial" charset="0"/>
                <a:cs typeface="Arial" charset="0"/>
              </a:rPr>
              <a:t>Внешние тела</a:t>
            </a:r>
          </a:p>
        </p:txBody>
      </p:sp>
      <p:sp>
        <p:nvSpPr>
          <p:cNvPr id="1024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10242" name="Object 1"/>
          <p:cNvGraphicFramePr>
            <a:graphicFrameLocks noChangeAspect="1"/>
          </p:cNvGraphicFramePr>
          <p:nvPr/>
        </p:nvGraphicFramePr>
        <p:xfrm>
          <a:off x="2071688" y="1000125"/>
          <a:ext cx="5429250" cy="5545138"/>
        </p:xfrm>
        <a:graphic>
          <a:graphicData uri="http://schemas.openxmlformats.org/presentationml/2006/ole">
            <p:oleObj spid="_x0000_s10242" name="Picture" r:id="rId4" imgW="3620229" imgH="3693253" progId="Word.Picture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Параметры интегрирования</a:t>
            </a:r>
          </a:p>
        </p:txBody>
      </p:sp>
      <p:sp>
        <p:nvSpPr>
          <p:cNvPr id="1126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11266" name="Object 1"/>
          <p:cNvGraphicFramePr>
            <a:graphicFrameLocks noChangeAspect="1"/>
          </p:cNvGraphicFramePr>
          <p:nvPr/>
        </p:nvGraphicFramePr>
        <p:xfrm>
          <a:off x="3429000" y="1571625"/>
          <a:ext cx="3929063" cy="3698875"/>
        </p:xfrm>
        <a:graphic>
          <a:graphicData uri="http://schemas.openxmlformats.org/presentationml/2006/ole">
            <p:oleObj spid="_x0000_s11266" name="Точечный рисунок" r:id="rId4" imgW="2952381" imgH="2781688" progId="PBrush">
              <p:embed/>
            </p:oleObj>
          </a:graphicData>
        </a:graphic>
      </p:graphicFrame>
      <p:sp>
        <p:nvSpPr>
          <p:cNvPr id="6" name="Овал 5"/>
          <p:cNvSpPr/>
          <p:nvPr/>
        </p:nvSpPr>
        <p:spPr>
          <a:xfrm>
            <a:off x="3357563" y="3214688"/>
            <a:ext cx="1643062" cy="428625"/>
          </a:xfrm>
          <a:prstGeom prst="ellipse">
            <a:avLst/>
          </a:prstGeom>
          <a:solidFill>
            <a:srgbClr val="FF0D0D">
              <a:alpha val="2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286125" y="4572000"/>
            <a:ext cx="2786063" cy="857250"/>
          </a:xfrm>
          <a:prstGeom prst="ellipse">
            <a:avLst/>
          </a:prstGeom>
          <a:solidFill>
            <a:srgbClr val="FF0D0D">
              <a:alpha val="2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271" name="TextBox 7"/>
          <p:cNvSpPr txBox="1">
            <a:spLocks noChangeArrowheads="1"/>
          </p:cNvSpPr>
          <p:nvPr/>
        </p:nvSpPr>
        <p:spPr bwMode="auto">
          <a:xfrm>
            <a:off x="2071688" y="1928813"/>
            <a:ext cx="2071687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0">
                <a:solidFill>
                  <a:srgbClr val="FF0000"/>
                </a:solidFill>
                <a:cs typeface="Arial" charset="0"/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smtClean="0">
                <a:latin typeface="Arial" charset="0"/>
                <a:cs typeface="Arial" charset="0"/>
              </a:rPr>
              <a:t>Использование </a:t>
            </a:r>
            <a:r>
              <a:rPr lang="en-US" smtClean="0">
                <a:latin typeface="Arial" charset="0"/>
                <a:cs typeface="Arial" charset="0"/>
              </a:rPr>
              <a:t>XVA</a:t>
            </a:r>
            <a:r>
              <a:rPr lang="ru-RU" smtClean="0">
                <a:latin typeface="Arial" charset="0"/>
                <a:cs typeface="Arial" charset="0"/>
              </a:rPr>
              <a:t>-режима</a:t>
            </a:r>
          </a:p>
        </p:txBody>
      </p:sp>
      <p:pic>
        <p:nvPicPr>
          <p:cNvPr id="4" name="realtime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50" y="2000250"/>
            <a:ext cx="34671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modeltime.avi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6313" y="2000250"/>
            <a:ext cx="34671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TextBox 5"/>
          <p:cNvSpPr txBox="1">
            <a:spLocks noChangeArrowheads="1"/>
          </p:cNvSpPr>
          <p:nvPr/>
        </p:nvSpPr>
        <p:spPr bwMode="auto">
          <a:xfrm>
            <a:off x="785813" y="4643438"/>
            <a:ext cx="35004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Вот так идёт моделирование в реальном времени</a:t>
            </a:r>
            <a:r>
              <a:rPr lang="ru-RU"/>
              <a:t>,</a:t>
            </a:r>
          </a:p>
        </p:txBody>
      </p:sp>
      <p:sp>
        <p:nvSpPr>
          <p:cNvPr id="19462" name="TextBox 6"/>
          <p:cNvSpPr txBox="1">
            <a:spLocks noChangeArrowheads="1"/>
          </p:cNvSpPr>
          <p:nvPr/>
        </p:nvSpPr>
        <p:spPr bwMode="auto">
          <a:xfrm>
            <a:off x="4786313" y="4643438"/>
            <a:ext cx="35004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а</a:t>
            </a:r>
            <a:r>
              <a:rPr lang="ru-RU">
                <a:latin typeface="Calibri" pitchFamily="34" charset="0"/>
              </a:rPr>
              <a:t> так проигрывается</a:t>
            </a:r>
          </a:p>
          <a:p>
            <a:pPr algn="ctr"/>
            <a:r>
              <a:rPr lang="en-US">
                <a:latin typeface="Calibri" pitchFamily="34" charset="0"/>
              </a:rPr>
              <a:t>XVA</a:t>
            </a:r>
            <a:r>
              <a:rPr lang="ru-RU">
                <a:latin typeface="Calibri" pitchFamily="34" charset="0"/>
              </a:rPr>
              <a:t>-файл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5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68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1143000"/>
          </a:xfrm>
        </p:spPr>
        <p:txBody>
          <a:bodyPr/>
          <a:lstStyle/>
          <a:p>
            <a:r>
              <a:rPr lang="ru-RU" smtClean="0">
                <a:latin typeface="Arial" charset="0"/>
                <a:cs typeface="Arial" charset="0"/>
              </a:rPr>
              <a:t>Математическая модель</a:t>
            </a:r>
          </a:p>
        </p:txBody>
      </p:sp>
      <p:pic>
        <p:nvPicPr>
          <p:cNvPr id="50181" name="Picture 9" descr="Рисунок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675" y="1431946"/>
            <a:ext cx="345757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18"/>
          <p:cNvGrpSpPr>
            <a:grpSpLocks/>
          </p:cNvGrpSpPr>
          <p:nvPr/>
        </p:nvGrpSpPr>
        <p:grpSpPr bwMode="auto">
          <a:xfrm>
            <a:off x="539752" y="1863746"/>
            <a:ext cx="7024689" cy="4302125"/>
            <a:chOff x="138" y="799"/>
            <a:chExt cx="4425" cy="2710"/>
          </a:xfrm>
        </p:grpSpPr>
        <p:sp>
          <p:nvSpPr>
            <p:cNvPr id="50183" name="Text Box 172"/>
            <p:cNvSpPr txBox="1">
              <a:spLocks noChangeArrowheads="1"/>
            </p:cNvSpPr>
            <p:nvPr/>
          </p:nvSpPr>
          <p:spPr bwMode="auto">
            <a:xfrm>
              <a:off x="138" y="2205"/>
              <a:ext cx="1818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 smtClean="0"/>
                <a:t>Модель сплошной среды</a:t>
              </a:r>
              <a:endParaRPr lang="ru-RU" dirty="0"/>
            </a:p>
          </p:txBody>
        </p:sp>
        <p:sp>
          <p:nvSpPr>
            <p:cNvPr id="50184" name="Text Box 173"/>
            <p:cNvSpPr txBox="1">
              <a:spLocks noChangeArrowheads="1"/>
            </p:cNvSpPr>
            <p:nvPr/>
          </p:nvSpPr>
          <p:spPr bwMode="auto">
            <a:xfrm>
              <a:off x="3128" y="799"/>
              <a:ext cx="143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/>
                <a:t>Дискретная модель</a:t>
              </a:r>
            </a:p>
          </p:txBody>
        </p:sp>
        <p:sp>
          <p:nvSpPr>
            <p:cNvPr id="50185" name="Oval 161"/>
            <p:cNvSpPr>
              <a:spLocks noChangeArrowheads="1"/>
            </p:cNvSpPr>
            <p:nvPr/>
          </p:nvSpPr>
          <p:spPr bwMode="auto">
            <a:xfrm>
              <a:off x="1037" y="845"/>
              <a:ext cx="544" cy="544"/>
            </a:xfrm>
            <a:prstGeom prst="ellips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b="1"/>
            </a:p>
          </p:txBody>
        </p:sp>
        <p:sp>
          <p:nvSpPr>
            <p:cNvPr id="50186" name="Line 162"/>
            <p:cNvSpPr>
              <a:spLocks noChangeShapeType="1"/>
            </p:cNvSpPr>
            <p:nvPr/>
          </p:nvSpPr>
          <p:spPr bwMode="auto">
            <a:xfrm>
              <a:off x="1581" y="1162"/>
              <a:ext cx="1617" cy="363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87" name="Line 163"/>
            <p:cNvSpPr>
              <a:spLocks noChangeShapeType="1"/>
            </p:cNvSpPr>
            <p:nvPr/>
          </p:nvSpPr>
          <p:spPr bwMode="auto">
            <a:xfrm flipH="1">
              <a:off x="946" y="1344"/>
              <a:ext cx="227" cy="635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graphicFrame>
          <p:nvGraphicFramePr>
            <p:cNvPr id="50188" name="Object 164"/>
            <p:cNvGraphicFramePr>
              <a:graphicFrameLocks noChangeAspect="1"/>
            </p:cNvGraphicFramePr>
            <p:nvPr/>
          </p:nvGraphicFramePr>
          <p:xfrm>
            <a:off x="521" y="2478"/>
            <a:ext cx="1144" cy="1031"/>
          </p:xfrm>
          <a:graphic>
            <a:graphicData uri="http://schemas.openxmlformats.org/presentationml/2006/ole">
              <p:oleObj spid="_x0000_s50188" name="Рисунок" r:id="rId5" imgW="1819440" imgH="1638360" progId="Word.Picture.8">
                <p:embed/>
              </p:oleObj>
            </a:graphicData>
          </a:graphic>
        </p:graphicFrame>
        <p:graphicFrame>
          <p:nvGraphicFramePr>
            <p:cNvPr id="50189" name="Object 170"/>
            <p:cNvGraphicFramePr>
              <a:graphicFrameLocks noChangeAspect="1"/>
            </p:cNvGraphicFramePr>
            <p:nvPr/>
          </p:nvGraphicFramePr>
          <p:xfrm>
            <a:off x="3288" y="1071"/>
            <a:ext cx="1147" cy="1032"/>
          </p:xfrm>
          <a:graphic>
            <a:graphicData uri="http://schemas.openxmlformats.org/presentationml/2006/ole">
              <p:oleObj spid="_x0000_s50189" name="Рисунок" r:id="rId6" imgW="1824376" imgH="1640404" progId="Word.Picture.8">
                <p:embed/>
              </p:oleObj>
            </a:graphicData>
          </a:graphic>
        </p:graphicFrame>
      </p:grpSp>
      <p:grpSp>
        <p:nvGrpSpPr>
          <p:cNvPr id="3" name="Group 217"/>
          <p:cNvGrpSpPr>
            <a:grpSpLocks/>
          </p:cNvGrpSpPr>
          <p:nvPr/>
        </p:nvGrpSpPr>
        <p:grpSpPr bwMode="auto">
          <a:xfrm>
            <a:off x="3773487" y="3016271"/>
            <a:ext cx="5084763" cy="3341687"/>
            <a:chOff x="2175" y="1525"/>
            <a:chExt cx="3203" cy="2105"/>
          </a:xfrm>
        </p:grpSpPr>
        <p:sp>
          <p:nvSpPr>
            <p:cNvPr id="50191" name="Oval 174"/>
            <p:cNvSpPr>
              <a:spLocks noChangeArrowheads="1"/>
            </p:cNvSpPr>
            <p:nvPr/>
          </p:nvSpPr>
          <p:spPr bwMode="auto">
            <a:xfrm>
              <a:off x="3696" y="1525"/>
              <a:ext cx="371" cy="340"/>
            </a:xfrm>
            <a:prstGeom prst="ellips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b="1"/>
            </a:p>
          </p:txBody>
        </p:sp>
        <p:sp>
          <p:nvSpPr>
            <p:cNvPr id="50192" name="Line 175"/>
            <p:cNvSpPr>
              <a:spLocks noChangeShapeType="1"/>
            </p:cNvSpPr>
            <p:nvPr/>
          </p:nvSpPr>
          <p:spPr bwMode="auto">
            <a:xfrm>
              <a:off x="4059" y="1752"/>
              <a:ext cx="681" cy="635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93" name="Line 176"/>
            <p:cNvSpPr>
              <a:spLocks noChangeShapeType="1"/>
            </p:cNvSpPr>
            <p:nvPr/>
          </p:nvSpPr>
          <p:spPr bwMode="auto">
            <a:xfrm flipH="1">
              <a:off x="2925" y="1752"/>
              <a:ext cx="771" cy="635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graphicFrame>
          <p:nvGraphicFramePr>
            <p:cNvPr id="50194" name="Object 182"/>
            <p:cNvGraphicFramePr>
              <a:graphicFrameLocks noChangeAspect="1"/>
            </p:cNvGraphicFramePr>
            <p:nvPr/>
          </p:nvGraphicFramePr>
          <p:xfrm>
            <a:off x="4241" y="2704"/>
            <a:ext cx="1047" cy="926"/>
          </p:xfrm>
          <a:graphic>
            <a:graphicData uri="http://schemas.openxmlformats.org/presentationml/2006/ole">
              <p:oleObj spid="_x0000_s50194" name="Рисунок" r:id="rId7" imgW="1394368" imgH="1230123" progId="Word.Picture.8">
                <p:embed/>
              </p:oleObj>
            </a:graphicData>
          </a:graphic>
        </p:graphicFrame>
        <p:graphicFrame>
          <p:nvGraphicFramePr>
            <p:cNvPr id="50195" name="Object 184"/>
            <p:cNvGraphicFramePr>
              <a:graphicFrameLocks noChangeAspect="1"/>
            </p:cNvGraphicFramePr>
            <p:nvPr/>
          </p:nvGraphicFramePr>
          <p:xfrm>
            <a:off x="2426" y="2659"/>
            <a:ext cx="1047" cy="926"/>
          </p:xfrm>
          <a:graphic>
            <a:graphicData uri="http://schemas.openxmlformats.org/presentationml/2006/ole">
              <p:oleObj spid="_x0000_s50195" name="Рисунок" r:id="rId8" imgW="1394368" imgH="1230123" progId="Word.Picture.8">
                <p:embed/>
              </p:oleObj>
            </a:graphicData>
          </a:graphic>
        </p:graphicFrame>
        <p:sp>
          <p:nvSpPr>
            <p:cNvPr id="50196" name="Text Box 186"/>
            <p:cNvSpPr txBox="1">
              <a:spLocks noChangeArrowheads="1"/>
            </p:cNvSpPr>
            <p:nvPr/>
          </p:nvSpPr>
          <p:spPr bwMode="auto">
            <a:xfrm>
              <a:off x="2175" y="2432"/>
              <a:ext cx="158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altLang="zh-CN" dirty="0"/>
                <a:t>Односторонние связи</a:t>
              </a:r>
              <a:endParaRPr lang="ru-RU" dirty="0"/>
            </a:p>
          </p:txBody>
        </p:sp>
        <p:sp>
          <p:nvSpPr>
            <p:cNvPr id="50197" name="Text Box 187"/>
            <p:cNvSpPr txBox="1">
              <a:spLocks noChangeArrowheads="1"/>
            </p:cNvSpPr>
            <p:nvPr/>
          </p:nvSpPr>
          <p:spPr bwMode="auto">
            <a:xfrm>
              <a:off x="4099" y="2432"/>
              <a:ext cx="12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altLang="zh-CN" dirty="0"/>
                <a:t>Контактные силы</a:t>
              </a:r>
              <a:endParaRPr lang="ru-RU" dirty="0"/>
            </a:p>
          </p:txBody>
        </p:sp>
      </p:grpSp>
      <p:sp>
        <p:nvSpPr>
          <p:cNvPr id="50198" name="Text Box 190"/>
          <p:cNvSpPr txBox="1">
            <a:spLocks noChangeArrowheads="1"/>
          </p:cNvSpPr>
          <p:nvPr/>
        </p:nvSpPr>
        <p:spPr bwMode="auto">
          <a:xfrm>
            <a:off x="857224" y="1000146"/>
            <a:ext cx="2533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Объект исследования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smtClean="0">
                <a:latin typeface="Arial" charset="0"/>
                <a:cs typeface="Arial" charset="0"/>
              </a:rPr>
              <a:t>Выходные данные</a:t>
            </a:r>
          </a:p>
        </p:txBody>
      </p:sp>
      <p:pic>
        <p:nvPicPr>
          <p:cNvPr id="2048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1700213"/>
            <a:ext cx="3889375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1700213"/>
            <a:ext cx="3857625" cy="344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TextBox 5"/>
          <p:cNvSpPr txBox="1">
            <a:spLocks noChangeArrowheads="1"/>
          </p:cNvSpPr>
          <p:nvPr/>
        </p:nvSpPr>
        <p:spPr bwMode="auto">
          <a:xfrm>
            <a:off x="785813" y="5229225"/>
            <a:ext cx="35004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Глобальная пористость</a:t>
            </a:r>
          </a:p>
        </p:txBody>
      </p:sp>
      <p:sp>
        <p:nvSpPr>
          <p:cNvPr id="20487" name="TextBox 5"/>
          <p:cNvSpPr txBox="1">
            <a:spLocks noChangeArrowheads="1"/>
          </p:cNvSpPr>
          <p:nvPr/>
        </p:nvSpPr>
        <p:spPr bwMode="auto">
          <a:xfrm>
            <a:off x="4743450" y="5229225"/>
            <a:ext cx="35004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Локальная пористость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smtClean="0">
                <a:latin typeface="Arial" charset="0"/>
                <a:cs typeface="Arial" charset="0"/>
              </a:rPr>
              <a:t>Выходные данные</a:t>
            </a: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22526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2532" name="Object 4"/>
          <p:cNvGraphicFramePr>
            <a:graphicFrameLocks noChangeAspect="1"/>
          </p:cNvGraphicFramePr>
          <p:nvPr/>
        </p:nvGraphicFramePr>
        <p:xfrm>
          <a:off x="2700338" y="1628775"/>
          <a:ext cx="3800475" cy="3816350"/>
        </p:xfrm>
        <a:graphic>
          <a:graphicData uri="http://schemas.openxmlformats.org/presentationml/2006/ole">
            <p:oleObj spid="_x0000_s22532" name="Рисунок" r:id="rId4" imgW="2933700" imgH="2944368" progId="Word.Picture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smtClean="0">
                <a:latin typeface="Arial" charset="0"/>
                <a:cs typeface="Arial" charset="0"/>
              </a:rPr>
              <a:t>Выходные данные</a:t>
            </a:r>
          </a:p>
        </p:txBody>
      </p:sp>
      <p:pic>
        <p:nvPicPr>
          <p:cNvPr id="21508" name="vel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650" y="1916113"/>
            <a:ext cx="3084513" cy="2813050"/>
          </a:xfrm>
          <a:prstGeom prst="rect">
            <a:avLst/>
          </a:prstGeom>
          <a:noFill/>
        </p:spPr>
      </p:pic>
      <p:pic>
        <p:nvPicPr>
          <p:cNvPr id="21509" name="for.avi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19700" y="1916113"/>
            <a:ext cx="3084513" cy="2813050"/>
          </a:xfrm>
          <a:prstGeom prst="rect">
            <a:avLst/>
          </a:prstGeom>
          <a:noFill/>
        </p:spPr>
      </p:pic>
      <p:sp>
        <p:nvSpPr>
          <p:cNvPr id="21510" name="TextBox 5"/>
          <p:cNvSpPr txBox="1">
            <a:spLocks noChangeArrowheads="1"/>
          </p:cNvSpPr>
          <p:nvPr/>
        </p:nvSpPr>
        <p:spPr bwMode="auto">
          <a:xfrm>
            <a:off x="322263" y="4791075"/>
            <a:ext cx="3816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/>
              <a:t>Распределение скорости частиц</a:t>
            </a:r>
          </a:p>
        </p:txBody>
      </p:sp>
      <p:sp>
        <p:nvSpPr>
          <p:cNvPr id="21511" name="TextBox 5"/>
          <p:cNvSpPr txBox="1">
            <a:spLocks noChangeArrowheads="1"/>
          </p:cNvSpPr>
          <p:nvPr/>
        </p:nvSpPr>
        <p:spPr bwMode="auto">
          <a:xfrm>
            <a:off x="4464050" y="4797425"/>
            <a:ext cx="4464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/>
              <a:t>Распределение нагрузки на частицы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69" fill="hold"/>
                                        <p:tgtEl>
                                          <p:spTgt spid="215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069" fill="hold"/>
                                        <p:tgtEl>
                                          <p:spTgt spid="215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9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1508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15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215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08"/>
                  </p:tgtEl>
                </p:cond>
              </p:nextCondLst>
            </p:seq>
            <p:video>
              <p:cMediaNode>
                <p:cTn id="15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1509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15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15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09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Примеры моделирования</a:t>
            </a:r>
            <a:endParaRPr lang="ru-RU" dirty="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563888" y="6309320"/>
            <a:ext cx="2111356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dirty="0" err="1" smtClean="0"/>
              <a:t>Виброуплотнение</a:t>
            </a:r>
            <a:endParaRPr lang="ru-RU" dirty="0"/>
          </a:p>
        </p:txBody>
      </p:sp>
      <p:pic>
        <p:nvPicPr>
          <p:cNvPr id="9" name="ballastrostov_1000_vibration_horiz_5_002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627212" y="865212"/>
            <a:ext cx="5753100" cy="537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68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Примеры моделирования</a:t>
            </a:r>
            <a:endParaRPr lang="ru-RU" dirty="0"/>
          </a:p>
        </p:txBody>
      </p:sp>
      <p:pic>
        <p:nvPicPr>
          <p:cNvPr id="4" name="ipage_model_0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62655" y="1874372"/>
            <a:ext cx="3505200" cy="3108960"/>
          </a:xfrm>
          <a:prstGeom prst="rect">
            <a:avLst/>
          </a:prstGeom>
        </p:spPr>
      </p:pic>
      <p:pic>
        <p:nvPicPr>
          <p:cNvPr id="5" name="ipage_model_1.avi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691746" y="1874372"/>
            <a:ext cx="3505200" cy="3108960"/>
          </a:xfrm>
          <a:prstGeom prst="rect">
            <a:avLst/>
          </a:prstGeom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457796" y="5139427"/>
            <a:ext cx="2111356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Загрузка хоппера</a:t>
            </a:r>
            <a:endParaRPr lang="ru-RU" dirty="0"/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5327168" y="5145777"/>
            <a:ext cx="2324146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Разгрузка хоппера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Примеры моделирования</a:t>
            </a:r>
            <a:endParaRPr lang="ru-RU" dirty="0"/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2571736" y="5143512"/>
            <a:ext cx="439102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Эксперимент по  определению пассивного давления сыпучего груза </a:t>
            </a:r>
            <a:endParaRPr lang="ru-RU" dirty="0"/>
          </a:p>
        </p:txBody>
      </p:sp>
      <p:pic>
        <p:nvPicPr>
          <p:cNvPr id="8" name="passivepressure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823472" y="1857364"/>
            <a:ext cx="373380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2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Примеры моделирования</a:t>
            </a:r>
            <a:endParaRPr lang="ru-RU" dirty="0"/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194550" y="5168017"/>
            <a:ext cx="875350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продольное сечение                                поперечное сечение</a:t>
            </a:r>
            <a:endParaRPr lang="ru-RU" dirty="0"/>
          </a:p>
        </p:txBody>
      </p:sp>
      <p:pic>
        <p:nvPicPr>
          <p:cNvPr id="5" name="long_ballast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099432" y="1783878"/>
            <a:ext cx="2742775" cy="3214710"/>
          </a:xfrm>
          <a:prstGeom prst="rect">
            <a:avLst/>
          </a:prstGeom>
        </p:spPr>
      </p:pic>
      <p:pic>
        <p:nvPicPr>
          <p:cNvPr id="6" name="lateral_ballast.avi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633910" y="2036972"/>
            <a:ext cx="3862482" cy="3000396"/>
          </a:xfrm>
          <a:prstGeom prst="rect">
            <a:avLst/>
          </a:prstGeom>
        </p:spPr>
      </p:pic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194550" y="1285860"/>
            <a:ext cx="875350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Силовые цепочки в балластной призме под действием проходящего экипажа: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Примеры моделирования</a:t>
            </a:r>
            <a:endParaRPr lang="ru-RU" dirty="0"/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142844" y="6072206"/>
            <a:ext cx="875350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Разгрузка полувагона</a:t>
            </a:r>
            <a:endParaRPr lang="ru-RU" dirty="0"/>
          </a:p>
        </p:txBody>
      </p:sp>
      <p:pic>
        <p:nvPicPr>
          <p:cNvPr id="8" name="empting_ballast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466850" y="857250"/>
            <a:ext cx="62103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Примеры моделирования</a:t>
            </a:r>
            <a:endParaRPr lang="ru-RU" dirty="0"/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142844" y="4988494"/>
            <a:ext cx="875350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Удар хопперов с учётом динамики сыпучего груза</a:t>
            </a:r>
            <a:endParaRPr lang="ru-RU" dirty="0"/>
          </a:p>
        </p:txBody>
      </p:sp>
      <p:pic>
        <p:nvPicPr>
          <p:cNvPr id="5" name="hopper_hopper_collision_with_ballast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85720" y="2143116"/>
            <a:ext cx="8691590" cy="23293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/>
          </p:nvPr>
        </p:nvSpPr>
        <p:spPr>
          <a:xfrm>
            <a:off x="457200" y="2646363"/>
            <a:ext cx="8229600" cy="1143000"/>
          </a:xfrm>
        </p:spPr>
        <p:txBody>
          <a:bodyPr/>
          <a:lstStyle/>
          <a:p>
            <a:r>
              <a:rPr lang="ru-RU" smtClean="0">
                <a:latin typeface="Arial" charset="0"/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Математическая модель контакта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056" name="Group 16"/>
          <p:cNvGrpSpPr>
            <a:grpSpLocks/>
          </p:cNvGrpSpPr>
          <p:nvPr/>
        </p:nvGrpSpPr>
        <p:grpSpPr bwMode="auto">
          <a:xfrm>
            <a:off x="642938" y="1214438"/>
            <a:ext cx="7967662" cy="2268537"/>
            <a:chOff x="249" y="754"/>
            <a:chExt cx="5019" cy="1429"/>
          </a:xfrm>
        </p:grpSpPr>
        <p:graphicFrame>
          <p:nvGraphicFramePr>
            <p:cNvPr id="2050" name="Object 4"/>
            <p:cNvGraphicFramePr>
              <a:graphicFrameLocks noChangeAspect="1"/>
            </p:cNvGraphicFramePr>
            <p:nvPr/>
          </p:nvGraphicFramePr>
          <p:xfrm>
            <a:off x="249" y="981"/>
            <a:ext cx="1258" cy="1114"/>
          </p:xfrm>
          <a:graphic>
            <a:graphicData uri="http://schemas.openxmlformats.org/presentationml/2006/ole">
              <p:oleObj spid="_x0000_s2050" name="Рисунок" r:id="rId4" imgW="1002631" imgH="886900" progId="Word.Picture.8">
                <p:embed/>
              </p:oleObj>
            </a:graphicData>
          </a:graphic>
        </p:graphicFrame>
        <p:graphicFrame>
          <p:nvGraphicFramePr>
            <p:cNvPr id="2051" name="Object 5"/>
            <p:cNvGraphicFramePr>
              <a:graphicFrameLocks noChangeAspect="1"/>
            </p:cNvGraphicFramePr>
            <p:nvPr/>
          </p:nvGraphicFramePr>
          <p:xfrm>
            <a:off x="2154" y="1026"/>
            <a:ext cx="1258" cy="1114"/>
          </p:xfrm>
          <a:graphic>
            <a:graphicData uri="http://schemas.openxmlformats.org/presentationml/2006/ole">
              <p:oleObj spid="_x0000_s2051" name="Рисунок" r:id="rId5" imgW="1002631" imgH="886900" progId="Word.Picture.8">
                <p:embed/>
              </p:oleObj>
            </a:graphicData>
          </a:graphic>
        </p:graphicFrame>
        <p:graphicFrame>
          <p:nvGraphicFramePr>
            <p:cNvPr id="2052" name="Object 6"/>
            <p:cNvGraphicFramePr>
              <a:graphicFrameLocks noChangeAspect="1"/>
            </p:cNvGraphicFramePr>
            <p:nvPr/>
          </p:nvGraphicFramePr>
          <p:xfrm>
            <a:off x="4014" y="1071"/>
            <a:ext cx="1254" cy="1112"/>
          </p:xfrm>
          <a:graphic>
            <a:graphicData uri="http://schemas.openxmlformats.org/presentationml/2006/ole">
              <p:oleObj spid="_x0000_s2052" name="Рисунок" r:id="rId6" imgW="1000080" imgH="885960" progId="Word.Picture.8">
                <p:embed/>
              </p:oleObj>
            </a:graphicData>
          </a:graphic>
        </p:graphicFrame>
        <p:sp>
          <p:nvSpPr>
            <p:cNvPr id="2061" name="AutoShape 10"/>
            <p:cNvSpPr>
              <a:spLocks noChangeArrowheads="1"/>
            </p:cNvSpPr>
            <p:nvPr/>
          </p:nvSpPr>
          <p:spPr bwMode="auto">
            <a:xfrm>
              <a:off x="1701" y="1434"/>
              <a:ext cx="317" cy="306"/>
            </a:xfrm>
            <a:prstGeom prst="rightArrow">
              <a:avLst>
                <a:gd name="adj1" fmla="val 50000"/>
                <a:gd name="adj2" fmla="val 25899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062" name="AutoShape 11"/>
            <p:cNvSpPr>
              <a:spLocks noChangeArrowheads="1"/>
            </p:cNvSpPr>
            <p:nvPr/>
          </p:nvSpPr>
          <p:spPr bwMode="auto">
            <a:xfrm>
              <a:off x="3606" y="1434"/>
              <a:ext cx="317" cy="306"/>
            </a:xfrm>
            <a:prstGeom prst="rightArrow">
              <a:avLst>
                <a:gd name="adj1" fmla="val 50000"/>
                <a:gd name="adj2" fmla="val 25899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063" name="Text Box 14"/>
            <p:cNvSpPr txBox="1">
              <a:spLocks noChangeArrowheads="1"/>
            </p:cNvSpPr>
            <p:nvPr/>
          </p:nvSpPr>
          <p:spPr bwMode="auto">
            <a:xfrm>
              <a:off x="2094" y="754"/>
              <a:ext cx="1305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Calibri" pitchFamily="34" charset="0"/>
                </a:rPr>
                <a:t>1. </a:t>
              </a:r>
              <a:r>
                <a:rPr lang="ru-RU">
                  <a:latin typeface="Calibri" pitchFamily="34" charset="0"/>
                </a:rPr>
                <a:t>Дальний контакт</a:t>
              </a:r>
            </a:p>
          </p:txBody>
        </p:sp>
      </p:grpSp>
      <p:grpSp>
        <p:nvGrpSpPr>
          <p:cNvPr id="2057" name="Group 17"/>
          <p:cNvGrpSpPr>
            <a:grpSpLocks/>
          </p:cNvGrpSpPr>
          <p:nvPr/>
        </p:nvGrpSpPr>
        <p:grpSpPr bwMode="auto">
          <a:xfrm>
            <a:off x="1285875" y="3571875"/>
            <a:ext cx="5767388" cy="2292350"/>
            <a:chOff x="839" y="2329"/>
            <a:chExt cx="3633" cy="1444"/>
          </a:xfrm>
        </p:grpSpPr>
        <p:graphicFrame>
          <p:nvGraphicFramePr>
            <p:cNvPr id="2053" name="Object 7"/>
            <p:cNvGraphicFramePr>
              <a:graphicFrameLocks noChangeAspect="1"/>
            </p:cNvGraphicFramePr>
            <p:nvPr/>
          </p:nvGraphicFramePr>
          <p:xfrm>
            <a:off x="1292" y="2659"/>
            <a:ext cx="1254" cy="1112"/>
          </p:xfrm>
          <a:graphic>
            <a:graphicData uri="http://schemas.openxmlformats.org/presentationml/2006/ole">
              <p:oleObj spid="_x0000_s2053" name="Рисунок" r:id="rId7" imgW="1000080" imgH="885960" progId="Word.Picture.8">
                <p:embed/>
              </p:oleObj>
            </a:graphicData>
          </a:graphic>
        </p:graphicFrame>
        <p:graphicFrame>
          <p:nvGraphicFramePr>
            <p:cNvPr id="2054" name="Object 8"/>
            <p:cNvGraphicFramePr>
              <a:graphicFrameLocks noChangeAspect="1"/>
            </p:cNvGraphicFramePr>
            <p:nvPr/>
          </p:nvGraphicFramePr>
          <p:xfrm>
            <a:off x="3198" y="2659"/>
            <a:ext cx="1258" cy="1114"/>
          </p:xfrm>
          <a:graphic>
            <a:graphicData uri="http://schemas.openxmlformats.org/presentationml/2006/ole">
              <p:oleObj spid="_x0000_s2054" name="Рисунок" r:id="rId8" imgW="1002631" imgH="886900" progId="Word.Picture.8">
                <p:embed/>
              </p:oleObj>
            </a:graphicData>
          </a:graphic>
        </p:graphicFrame>
        <p:sp>
          <p:nvSpPr>
            <p:cNvPr id="2058" name="AutoShape 12"/>
            <p:cNvSpPr>
              <a:spLocks noChangeArrowheads="1"/>
            </p:cNvSpPr>
            <p:nvPr/>
          </p:nvSpPr>
          <p:spPr bwMode="auto">
            <a:xfrm>
              <a:off x="839" y="3022"/>
              <a:ext cx="317" cy="306"/>
            </a:xfrm>
            <a:prstGeom prst="rightArrow">
              <a:avLst>
                <a:gd name="adj1" fmla="val 50000"/>
                <a:gd name="adj2" fmla="val 25899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059" name="AutoShape 13"/>
            <p:cNvSpPr>
              <a:spLocks noChangeArrowheads="1"/>
            </p:cNvSpPr>
            <p:nvPr/>
          </p:nvSpPr>
          <p:spPr bwMode="auto">
            <a:xfrm>
              <a:off x="2744" y="3022"/>
              <a:ext cx="317" cy="306"/>
            </a:xfrm>
            <a:prstGeom prst="rightArrow">
              <a:avLst>
                <a:gd name="adj1" fmla="val 50000"/>
                <a:gd name="adj2" fmla="val 25899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060" name="Text Box 15"/>
            <p:cNvSpPr txBox="1">
              <a:spLocks noChangeArrowheads="1"/>
            </p:cNvSpPr>
            <p:nvPr/>
          </p:nvSpPr>
          <p:spPr bwMode="auto">
            <a:xfrm>
              <a:off x="1260" y="2329"/>
              <a:ext cx="3212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Calibri" pitchFamily="34" charset="0"/>
                </a:rPr>
                <a:t>2. </a:t>
              </a:r>
              <a:r>
                <a:rPr lang="ru-RU">
                  <a:latin typeface="Calibri" pitchFamily="34" charset="0"/>
                </a:rPr>
                <a:t>Ближний контакт, метод зон чувствительности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Математическая модель контакта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074" name="Object 4"/>
          <p:cNvGraphicFramePr>
            <a:graphicFrameLocks noChangeAspect="1"/>
          </p:cNvGraphicFramePr>
          <p:nvPr/>
        </p:nvGraphicFramePr>
        <p:xfrm>
          <a:off x="714375" y="1357313"/>
          <a:ext cx="3600450" cy="3430587"/>
        </p:xfrm>
        <a:graphic>
          <a:graphicData uri="http://schemas.openxmlformats.org/presentationml/2006/ole">
            <p:oleObj spid="_x0000_s3074" name="Рисунок" r:id="rId4" imgW="3209760" imgH="3057480" progId="Word.Picture.8">
              <p:embed/>
            </p:oleObj>
          </a:graphicData>
        </a:graphic>
      </p:graphicFrame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14375" y="4987925"/>
            <a:ext cx="30718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Область чувствительности</a:t>
            </a:r>
          </a:p>
        </p:txBody>
      </p:sp>
      <p:graphicFrame>
        <p:nvGraphicFramePr>
          <p:cNvPr id="3075" name="Object 39"/>
          <p:cNvGraphicFramePr>
            <a:graphicFrameLocks noGrp="1" noChangeAspect="1"/>
          </p:cNvGraphicFramePr>
          <p:nvPr/>
        </p:nvGraphicFramePr>
        <p:xfrm>
          <a:off x="5214938" y="1285875"/>
          <a:ext cx="3333750" cy="3382963"/>
        </p:xfrm>
        <a:graphic>
          <a:graphicData uri="http://schemas.openxmlformats.org/presentationml/2006/ole">
            <p:oleObj spid="_x0000_s3075" name="Рисунок" r:id="rId5" imgW="2610000" imgH="2647800" progId="Word.Picture.8">
              <p:embed/>
            </p:oleObj>
          </a:graphicData>
        </a:graphic>
      </p:graphicFrame>
      <p:sp>
        <p:nvSpPr>
          <p:cNvPr id="3078" name="TextBox 5"/>
          <p:cNvSpPr txBox="1">
            <a:spLocks noChangeArrowheads="1"/>
          </p:cNvSpPr>
          <p:nvPr/>
        </p:nvSpPr>
        <p:spPr bwMode="auto">
          <a:xfrm>
            <a:off x="5357813" y="4987925"/>
            <a:ext cx="30718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Реакции в контакте</a:t>
            </a:r>
          </a:p>
        </p:txBody>
      </p:sp>
      <p:graphicFrame>
        <p:nvGraphicFramePr>
          <p:cNvPr id="3076" name="Object 48"/>
          <p:cNvGraphicFramePr>
            <a:graphicFrameLocks noChangeAspect="1"/>
          </p:cNvGraphicFramePr>
          <p:nvPr/>
        </p:nvGraphicFramePr>
        <p:xfrm>
          <a:off x="2424113" y="5741988"/>
          <a:ext cx="4210050" cy="431800"/>
        </p:xfrm>
        <a:graphic>
          <a:graphicData uri="http://schemas.openxmlformats.org/presentationml/2006/ole">
            <p:oleObj spid="_x0000_s3076" name="Формула" r:id="rId6" imgW="2095200" imgH="215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smtClean="0">
                <a:latin typeface="Arial" charset="0"/>
                <a:cs typeface="Arial" charset="0"/>
              </a:rPr>
              <a:t>Работа в программе ввода</a:t>
            </a: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2257425"/>
            <a:ext cx="248602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8" y="2257425"/>
            <a:ext cx="220027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88" y="2257425"/>
            <a:ext cx="2343150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TextBox 8"/>
          <p:cNvSpPr txBox="1">
            <a:spLocks noChangeArrowheads="1"/>
          </p:cNvSpPr>
          <p:nvPr/>
        </p:nvSpPr>
        <p:spPr bwMode="auto">
          <a:xfrm>
            <a:off x="571500" y="1744663"/>
            <a:ext cx="2571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 smtClean="0">
                <a:latin typeface="Calibri" pitchFamily="34" charset="0"/>
              </a:rPr>
              <a:t>Создание подсистемы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4343" name="TextBox 9"/>
          <p:cNvSpPr txBox="1">
            <a:spLocks noChangeArrowheads="1"/>
          </p:cNvSpPr>
          <p:nvPr/>
        </p:nvSpPr>
        <p:spPr bwMode="auto">
          <a:xfrm>
            <a:off x="3643313" y="1757363"/>
            <a:ext cx="20002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Фиктивное тело</a:t>
            </a:r>
          </a:p>
        </p:txBody>
      </p:sp>
      <p:sp>
        <p:nvSpPr>
          <p:cNvPr id="14344" name="TextBox 10"/>
          <p:cNvSpPr txBox="1">
            <a:spLocks noChangeArrowheads="1"/>
          </p:cNvSpPr>
          <p:nvPr/>
        </p:nvSpPr>
        <p:spPr bwMode="auto">
          <a:xfrm>
            <a:off x="6072188" y="1757363"/>
            <a:ext cx="2428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6-тистепенной шарнир</a:t>
            </a:r>
          </a:p>
        </p:txBody>
      </p:sp>
      <p:grpSp>
        <p:nvGrpSpPr>
          <p:cNvPr id="14345" name="Группа 14"/>
          <p:cNvGrpSpPr>
            <a:grpSpLocks/>
          </p:cNvGrpSpPr>
          <p:nvPr/>
        </p:nvGrpSpPr>
        <p:grpSpPr bwMode="auto">
          <a:xfrm>
            <a:off x="1428750" y="1071563"/>
            <a:ext cx="809625" cy="642937"/>
            <a:chOff x="1357290" y="4643446"/>
            <a:chExt cx="809264" cy="642942"/>
          </a:xfrm>
        </p:grpSpPr>
        <p:sp>
          <p:nvSpPr>
            <p:cNvPr id="12" name="Овал 11"/>
            <p:cNvSpPr/>
            <p:nvPr/>
          </p:nvSpPr>
          <p:spPr>
            <a:xfrm>
              <a:off x="1357290" y="4643446"/>
              <a:ext cx="642651" cy="64294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353" name="TextBox 13"/>
            <p:cNvSpPr txBox="1">
              <a:spLocks noChangeArrowheads="1"/>
            </p:cNvSpPr>
            <p:nvPr/>
          </p:nvSpPr>
          <p:spPr bwMode="auto">
            <a:xfrm>
              <a:off x="1523612" y="4738330"/>
              <a:ext cx="64294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>
                  <a:solidFill>
                    <a:srgbClr val="0070C0"/>
                  </a:solidFill>
                  <a:latin typeface="Calibri" pitchFamily="34" charset="0"/>
                </a:rPr>
                <a:t>1</a:t>
              </a:r>
            </a:p>
          </p:txBody>
        </p:sp>
      </p:grpSp>
      <p:grpSp>
        <p:nvGrpSpPr>
          <p:cNvPr id="14346" name="Группа 24"/>
          <p:cNvGrpSpPr>
            <a:grpSpLocks/>
          </p:cNvGrpSpPr>
          <p:nvPr/>
        </p:nvGrpSpPr>
        <p:grpSpPr bwMode="auto">
          <a:xfrm>
            <a:off x="4214813" y="1071563"/>
            <a:ext cx="809625" cy="642937"/>
            <a:chOff x="1357290" y="4643446"/>
            <a:chExt cx="809264" cy="642942"/>
          </a:xfrm>
        </p:grpSpPr>
        <p:sp>
          <p:nvSpPr>
            <p:cNvPr id="26" name="Овал 25"/>
            <p:cNvSpPr/>
            <p:nvPr/>
          </p:nvSpPr>
          <p:spPr>
            <a:xfrm>
              <a:off x="1357290" y="4643446"/>
              <a:ext cx="642650" cy="64294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351" name="TextBox 26"/>
            <p:cNvSpPr txBox="1">
              <a:spLocks noChangeArrowheads="1"/>
            </p:cNvSpPr>
            <p:nvPr/>
          </p:nvSpPr>
          <p:spPr bwMode="auto">
            <a:xfrm>
              <a:off x="1523612" y="4738330"/>
              <a:ext cx="64294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>
                  <a:solidFill>
                    <a:srgbClr val="0070C0"/>
                  </a:solidFill>
                  <a:latin typeface="Calibri" pitchFamily="34" charset="0"/>
                </a:rPr>
                <a:t>2</a:t>
              </a:r>
            </a:p>
          </p:txBody>
        </p:sp>
      </p:grpSp>
      <p:grpSp>
        <p:nvGrpSpPr>
          <p:cNvPr id="14347" name="Группа 27"/>
          <p:cNvGrpSpPr>
            <a:grpSpLocks/>
          </p:cNvGrpSpPr>
          <p:nvPr/>
        </p:nvGrpSpPr>
        <p:grpSpPr bwMode="auto">
          <a:xfrm>
            <a:off x="6858000" y="1071563"/>
            <a:ext cx="809625" cy="642937"/>
            <a:chOff x="1357290" y="4643446"/>
            <a:chExt cx="809264" cy="642942"/>
          </a:xfrm>
        </p:grpSpPr>
        <p:sp>
          <p:nvSpPr>
            <p:cNvPr id="29" name="Овал 28"/>
            <p:cNvSpPr/>
            <p:nvPr/>
          </p:nvSpPr>
          <p:spPr>
            <a:xfrm>
              <a:off x="1357290" y="4643446"/>
              <a:ext cx="642651" cy="64294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349" name="TextBox 29"/>
            <p:cNvSpPr txBox="1">
              <a:spLocks noChangeArrowheads="1"/>
            </p:cNvSpPr>
            <p:nvPr/>
          </p:nvSpPr>
          <p:spPr bwMode="auto">
            <a:xfrm>
              <a:off x="1523612" y="4738330"/>
              <a:ext cx="64294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>
                  <a:solidFill>
                    <a:srgbClr val="0070C0"/>
                  </a:solidFill>
                  <a:latin typeface="Calibri" pitchFamily="34" charset="0"/>
                </a:rPr>
                <a:t>3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smtClean="0">
                <a:latin typeface="Arial" charset="0"/>
                <a:cs typeface="Arial" charset="0"/>
              </a:rPr>
              <a:t>Состав подсистемы</a:t>
            </a:r>
          </a:p>
        </p:txBody>
      </p:sp>
      <p:sp>
        <p:nvSpPr>
          <p:cNvPr id="102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1026" name="Object 1"/>
          <p:cNvGraphicFramePr>
            <a:graphicFrameLocks noChangeAspect="1"/>
          </p:cNvGraphicFramePr>
          <p:nvPr/>
        </p:nvGraphicFramePr>
        <p:xfrm>
          <a:off x="1651000" y="1581150"/>
          <a:ext cx="5821363" cy="4348163"/>
        </p:xfrm>
        <a:graphic>
          <a:graphicData uri="http://schemas.openxmlformats.org/presentationml/2006/ole">
            <p:oleObj spid="_x0000_s1026" name="Picture" r:id="rId4" imgW="3742200" imgH="2788920" progId="Word.Picture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ru-RU" sz="3600" smtClean="0">
                <a:latin typeface="Arial" charset="0"/>
                <a:cs typeface="Arial" charset="0"/>
              </a:rPr>
              <a:t>Порядок моделирования сыпучего тела</a:t>
            </a: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243" r="24107"/>
          <a:stretch>
            <a:fillRect/>
          </a:stretch>
        </p:blipFill>
        <p:spPr bwMode="auto">
          <a:xfrm>
            <a:off x="1071563" y="1571625"/>
            <a:ext cx="2071687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626" r="24722"/>
          <a:stretch>
            <a:fillRect/>
          </a:stretch>
        </p:blipFill>
        <p:spPr bwMode="auto">
          <a:xfrm>
            <a:off x="3500438" y="1428750"/>
            <a:ext cx="2214562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275" r="24242"/>
          <a:stretch>
            <a:fillRect/>
          </a:stretch>
        </p:blipFill>
        <p:spPr bwMode="auto">
          <a:xfrm>
            <a:off x="6215063" y="1643063"/>
            <a:ext cx="200025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66" name="Группа 5"/>
          <p:cNvGrpSpPr>
            <a:grpSpLocks/>
          </p:cNvGrpSpPr>
          <p:nvPr/>
        </p:nvGrpSpPr>
        <p:grpSpPr bwMode="auto">
          <a:xfrm>
            <a:off x="1714500" y="5053013"/>
            <a:ext cx="809625" cy="642937"/>
            <a:chOff x="1357290" y="4643446"/>
            <a:chExt cx="809264" cy="642942"/>
          </a:xfrm>
        </p:grpSpPr>
        <p:sp>
          <p:nvSpPr>
            <p:cNvPr id="7" name="Овал 6"/>
            <p:cNvSpPr/>
            <p:nvPr/>
          </p:nvSpPr>
          <p:spPr>
            <a:xfrm>
              <a:off x="1357290" y="4643446"/>
              <a:ext cx="642651" cy="64294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374" name="TextBox 7"/>
            <p:cNvSpPr txBox="1">
              <a:spLocks noChangeArrowheads="1"/>
            </p:cNvSpPr>
            <p:nvPr/>
          </p:nvSpPr>
          <p:spPr bwMode="auto">
            <a:xfrm>
              <a:off x="1523612" y="4738330"/>
              <a:ext cx="64294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>
                  <a:solidFill>
                    <a:srgbClr val="0070C0"/>
                  </a:solidFill>
                  <a:latin typeface="Calibri" pitchFamily="34" charset="0"/>
                </a:rPr>
                <a:t>1</a:t>
              </a:r>
            </a:p>
          </p:txBody>
        </p:sp>
      </p:grpSp>
      <p:grpSp>
        <p:nvGrpSpPr>
          <p:cNvPr id="15367" name="Группа 8"/>
          <p:cNvGrpSpPr>
            <a:grpSpLocks/>
          </p:cNvGrpSpPr>
          <p:nvPr/>
        </p:nvGrpSpPr>
        <p:grpSpPr bwMode="auto">
          <a:xfrm>
            <a:off x="4333875" y="5053013"/>
            <a:ext cx="809625" cy="642937"/>
            <a:chOff x="1357290" y="4643446"/>
            <a:chExt cx="809264" cy="642942"/>
          </a:xfrm>
        </p:grpSpPr>
        <p:sp>
          <p:nvSpPr>
            <p:cNvPr id="10" name="Овал 9"/>
            <p:cNvSpPr/>
            <p:nvPr/>
          </p:nvSpPr>
          <p:spPr>
            <a:xfrm>
              <a:off x="1357290" y="4643446"/>
              <a:ext cx="642651" cy="64294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372" name="TextBox 10"/>
            <p:cNvSpPr txBox="1">
              <a:spLocks noChangeArrowheads="1"/>
            </p:cNvSpPr>
            <p:nvPr/>
          </p:nvSpPr>
          <p:spPr bwMode="auto">
            <a:xfrm>
              <a:off x="1523612" y="4738330"/>
              <a:ext cx="64294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  <a:latin typeface="Calibri" pitchFamily="34" charset="0"/>
                </a:rPr>
                <a:t>2</a:t>
              </a:r>
              <a:endParaRPr lang="ru-RU" sz="2400" b="1">
                <a:solidFill>
                  <a:srgbClr val="0070C0"/>
                </a:solidFill>
                <a:latin typeface="Calibri" pitchFamily="34" charset="0"/>
              </a:endParaRPr>
            </a:p>
          </p:txBody>
        </p:sp>
      </p:grpSp>
      <p:grpSp>
        <p:nvGrpSpPr>
          <p:cNvPr id="15368" name="Группа 11"/>
          <p:cNvGrpSpPr>
            <a:grpSpLocks/>
          </p:cNvGrpSpPr>
          <p:nvPr/>
        </p:nvGrpSpPr>
        <p:grpSpPr bwMode="auto">
          <a:xfrm>
            <a:off x="6834188" y="5053013"/>
            <a:ext cx="809625" cy="642937"/>
            <a:chOff x="1357290" y="4643446"/>
            <a:chExt cx="809264" cy="642942"/>
          </a:xfrm>
        </p:grpSpPr>
        <p:sp>
          <p:nvSpPr>
            <p:cNvPr id="13" name="Овал 12"/>
            <p:cNvSpPr/>
            <p:nvPr/>
          </p:nvSpPr>
          <p:spPr>
            <a:xfrm>
              <a:off x="1357290" y="4643446"/>
              <a:ext cx="642650" cy="64294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370" name="TextBox 13"/>
            <p:cNvSpPr txBox="1">
              <a:spLocks noChangeArrowheads="1"/>
            </p:cNvSpPr>
            <p:nvPr/>
          </p:nvSpPr>
          <p:spPr bwMode="auto">
            <a:xfrm>
              <a:off x="1523612" y="4738330"/>
              <a:ext cx="64294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  <a:latin typeface="Calibri" pitchFamily="34" charset="0"/>
                </a:rPr>
                <a:t>3</a:t>
              </a:r>
              <a:endParaRPr lang="ru-RU" sz="2400" b="1">
                <a:solidFill>
                  <a:srgbClr val="0070C0"/>
                </a:solidFill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smtClean="0">
                <a:latin typeface="Arial" charset="0"/>
                <a:cs typeface="Arial" charset="0"/>
              </a:rPr>
              <a:t>Задание геометрии частиц</a:t>
            </a:r>
          </a:p>
        </p:txBody>
      </p:sp>
      <p:pic>
        <p:nvPicPr>
          <p:cNvPr id="1638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5" y="1285875"/>
            <a:ext cx="4752975" cy="471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388" name="Группа 4"/>
          <p:cNvGrpSpPr>
            <a:grpSpLocks/>
          </p:cNvGrpSpPr>
          <p:nvPr/>
        </p:nvGrpSpPr>
        <p:grpSpPr bwMode="auto">
          <a:xfrm>
            <a:off x="428625" y="1357313"/>
            <a:ext cx="809625" cy="642937"/>
            <a:chOff x="1357290" y="4643446"/>
            <a:chExt cx="809264" cy="642942"/>
          </a:xfrm>
        </p:grpSpPr>
        <p:sp>
          <p:nvSpPr>
            <p:cNvPr id="6" name="Овал 5"/>
            <p:cNvSpPr/>
            <p:nvPr/>
          </p:nvSpPr>
          <p:spPr>
            <a:xfrm>
              <a:off x="1357290" y="4643446"/>
              <a:ext cx="642651" cy="64294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6402" name="TextBox 6"/>
            <p:cNvSpPr txBox="1">
              <a:spLocks noChangeArrowheads="1"/>
            </p:cNvSpPr>
            <p:nvPr/>
          </p:nvSpPr>
          <p:spPr bwMode="auto">
            <a:xfrm>
              <a:off x="1523612" y="4738330"/>
              <a:ext cx="64294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>
                  <a:solidFill>
                    <a:srgbClr val="0070C0"/>
                  </a:solidFill>
                  <a:latin typeface="Calibri" pitchFamily="34" charset="0"/>
                </a:rPr>
                <a:t>1</a:t>
              </a:r>
            </a:p>
          </p:txBody>
        </p:sp>
      </p:grpSp>
      <p:grpSp>
        <p:nvGrpSpPr>
          <p:cNvPr id="16389" name="Группа 7"/>
          <p:cNvGrpSpPr>
            <a:grpSpLocks/>
          </p:cNvGrpSpPr>
          <p:nvPr/>
        </p:nvGrpSpPr>
        <p:grpSpPr bwMode="auto">
          <a:xfrm>
            <a:off x="500063" y="2857500"/>
            <a:ext cx="809625" cy="642938"/>
            <a:chOff x="1357290" y="4643446"/>
            <a:chExt cx="809264" cy="642942"/>
          </a:xfrm>
        </p:grpSpPr>
        <p:sp>
          <p:nvSpPr>
            <p:cNvPr id="9" name="Овал 8"/>
            <p:cNvSpPr/>
            <p:nvPr/>
          </p:nvSpPr>
          <p:spPr>
            <a:xfrm>
              <a:off x="1357290" y="4643446"/>
              <a:ext cx="642650" cy="64294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6400" name="TextBox 9"/>
            <p:cNvSpPr txBox="1">
              <a:spLocks noChangeArrowheads="1"/>
            </p:cNvSpPr>
            <p:nvPr/>
          </p:nvSpPr>
          <p:spPr bwMode="auto">
            <a:xfrm>
              <a:off x="1523612" y="4738330"/>
              <a:ext cx="64294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>
                  <a:solidFill>
                    <a:srgbClr val="0070C0"/>
                  </a:solidFill>
                  <a:latin typeface="Calibri" pitchFamily="34" charset="0"/>
                </a:rPr>
                <a:t>2</a:t>
              </a:r>
            </a:p>
          </p:txBody>
        </p:sp>
      </p:grpSp>
      <p:grpSp>
        <p:nvGrpSpPr>
          <p:cNvPr id="16390" name="Группа 10"/>
          <p:cNvGrpSpPr>
            <a:grpSpLocks/>
          </p:cNvGrpSpPr>
          <p:nvPr/>
        </p:nvGrpSpPr>
        <p:grpSpPr bwMode="auto">
          <a:xfrm>
            <a:off x="500063" y="4714875"/>
            <a:ext cx="809625" cy="642938"/>
            <a:chOff x="1357290" y="4643446"/>
            <a:chExt cx="809264" cy="642942"/>
          </a:xfrm>
        </p:grpSpPr>
        <p:sp>
          <p:nvSpPr>
            <p:cNvPr id="12" name="Овал 11"/>
            <p:cNvSpPr/>
            <p:nvPr/>
          </p:nvSpPr>
          <p:spPr>
            <a:xfrm>
              <a:off x="1357290" y="4643446"/>
              <a:ext cx="642650" cy="64294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6398" name="TextBox 12"/>
            <p:cNvSpPr txBox="1">
              <a:spLocks noChangeArrowheads="1"/>
            </p:cNvSpPr>
            <p:nvPr/>
          </p:nvSpPr>
          <p:spPr bwMode="auto">
            <a:xfrm>
              <a:off x="1523612" y="4738330"/>
              <a:ext cx="64294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>
                  <a:solidFill>
                    <a:srgbClr val="0070C0"/>
                  </a:solidFill>
                  <a:latin typeface="Calibri" pitchFamily="34" charset="0"/>
                </a:rPr>
                <a:t>3</a:t>
              </a:r>
            </a:p>
          </p:txBody>
        </p:sp>
      </p:grpSp>
      <p:sp>
        <p:nvSpPr>
          <p:cNvPr id="16391" name="TextBox 13"/>
          <p:cNvSpPr txBox="1">
            <a:spLocks noChangeArrowheads="1"/>
          </p:cNvSpPr>
          <p:nvPr/>
        </p:nvSpPr>
        <p:spPr bwMode="auto">
          <a:xfrm>
            <a:off x="1000125" y="1354138"/>
            <a:ext cx="2571750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Распределение по количеству вершин и плотности</a:t>
            </a:r>
          </a:p>
        </p:txBody>
      </p:sp>
      <p:sp>
        <p:nvSpPr>
          <p:cNvPr id="16392" name="TextBox 14"/>
          <p:cNvSpPr txBox="1">
            <a:spLocks noChangeArrowheads="1"/>
          </p:cNvSpPr>
          <p:nvPr/>
        </p:nvSpPr>
        <p:spPr bwMode="auto">
          <a:xfrm>
            <a:off x="1000125" y="4740778"/>
            <a:ext cx="27860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latin typeface="Calibri" pitchFamily="34" charset="0"/>
              </a:rPr>
              <a:t>Распределение по характерным размерам</a:t>
            </a:r>
          </a:p>
        </p:txBody>
      </p:sp>
      <p:sp>
        <p:nvSpPr>
          <p:cNvPr id="16393" name="TextBox 15"/>
          <p:cNvSpPr txBox="1">
            <a:spLocks noChangeArrowheads="1"/>
          </p:cNvSpPr>
          <p:nvPr/>
        </p:nvSpPr>
        <p:spPr bwMode="auto">
          <a:xfrm>
            <a:off x="1000125" y="2886027"/>
            <a:ext cx="27860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latin typeface="Calibri" pitchFamily="34" charset="0"/>
              </a:rPr>
              <a:t>Задание особенностей формы</a:t>
            </a:r>
          </a:p>
        </p:txBody>
      </p:sp>
      <p:sp>
        <p:nvSpPr>
          <p:cNvPr id="17" name="Овал 16"/>
          <p:cNvSpPr/>
          <p:nvPr/>
        </p:nvSpPr>
        <p:spPr>
          <a:xfrm>
            <a:off x="3571875" y="1214438"/>
            <a:ext cx="3643313" cy="1643062"/>
          </a:xfrm>
          <a:prstGeom prst="ellipse">
            <a:avLst/>
          </a:prstGeom>
          <a:solidFill>
            <a:srgbClr val="4F81BD">
              <a:alpha val="18039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3714750" y="4143375"/>
            <a:ext cx="2357438" cy="1500188"/>
          </a:xfrm>
          <a:prstGeom prst="ellipse">
            <a:avLst/>
          </a:prstGeom>
          <a:solidFill>
            <a:srgbClr val="4F81BD">
              <a:alpha val="18039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6357938" y="2643188"/>
            <a:ext cx="2143125" cy="714375"/>
          </a:xfrm>
          <a:prstGeom prst="ellipse">
            <a:avLst/>
          </a:prstGeom>
          <a:solidFill>
            <a:srgbClr val="4F81BD">
              <a:alpha val="18039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4098" name="Object 1"/>
          <p:cNvGraphicFramePr>
            <a:graphicFrameLocks noChangeAspect="1"/>
          </p:cNvGraphicFramePr>
          <p:nvPr/>
        </p:nvGraphicFramePr>
        <p:xfrm>
          <a:off x="120650" y="2000250"/>
          <a:ext cx="9023350" cy="3643313"/>
        </p:xfrm>
        <a:graphic>
          <a:graphicData uri="http://schemas.openxmlformats.org/presentationml/2006/ole">
            <p:oleObj spid="_x0000_s4098" name="Picture" r:id="rId4" imgW="5139000" imgH="2075760" progId="Word.Picture.8">
              <p:embed/>
            </p:oleObj>
          </a:graphicData>
        </a:graphic>
      </p:graphicFrame>
      <p:sp>
        <p:nvSpPr>
          <p:cNvPr id="4100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smtClean="0">
                <a:latin typeface="Arial" charset="0"/>
                <a:cs typeface="Arial" charset="0"/>
              </a:rPr>
              <a:t>Задание геометрии частиц</a:t>
            </a:r>
          </a:p>
        </p:txBody>
      </p:sp>
      <p:sp>
        <p:nvSpPr>
          <p:cNvPr id="4101" name="TextBox 6"/>
          <p:cNvSpPr txBox="1">
            <a:spLocks noChangeArrowheads="1"/>
          </p:cNvSpPr>
          <p:nvPr/>
        </p:nvSpPr>
        <p:spPr bwMode="auto">
          <a:xfrm>
            <a:off x="214313" y="1071563"/>
            <a:ext cx="35004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Распределение по количеству вершин и плотности</a:t>
            </a:r>
          </a:p>
        </p:txBody>
      </p:sp>
      <p:sp>
        <p:nvSpPr>
          <p:cNvPr id="4102" name="TextBox 7"/>
          <p:cNvSpPr txBox="1">
            <a:spLocks noChangeArrowheads="1"/>
          </p:cNvSpPr>
          <p:nvPr/>
        </p:nvSpPr>
        <p:spPr bwMode="auto">
          <a:xfrm>
            <a:off x="5286375" y="1071563"/>
            <a:ext cx="27860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Распределение по характерным размерам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1751</TotalTime>
  <Words>1934</Words>
  <Application>Microsoft Office PowerPoint</Application>
  <PresentationFormat>Экран (4:3)</PresentationFormat>
  <Paragraphs>129</Paragraphs>
  <Slides>29</Slides>
  <Notes>29</Notes>
  <HiddenSlides>0</HiddenSlides>
  <MMClips>13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4</vt:i4>
      </vt:variant>
      <vt:variant>
        <vt:lpstr>Заголовки слайдов</vt:lpstr>
      </vt:variant>
      <vt:variant>
        <vt:i4>29</vt:i4>
      </vt:variant>
    </vt:vector>
  </HeadingPairs>
  <TitlesOfParts>
    <vt:vector size="34" baseType="lpstr">
      <vt:lpstr>Тема Office</vt:lpstr>
      <vt:lpstr>Рисунок</vt:lpstr>
      <vt:lpstr>Формула</vt:lpstr>
      <vt:lpstr>Picture</vt:lpstr>
      <vt:lpstr>Точечный рисунок</vt:lpstr>
      <vt:lpstr>Порядок работы в модуле UM Ballast</vt:lpstr>
      <vt:lpstr>Математическая модель</vt:lpstr>
      <vt:lpstr>Математическая модель контакта</vt:lpstr>
      <vt:lpstr>Математическая модель контакта</vt:lpstr>
      <vt:lpstr>Работа в программе ввода</vt:lpstr>
      <vt:lpstr>Состав подсистемы</vt:lpstr>
      <vt:lpstr>Порядок моделирования сыпучего тела</vt:lpstr>
      <vt:lpstr>Задание геометрии частиц</vt:lpstr>
      <vt:lpstr>Задание геометрии частиц</vt:lpstr>
      <vt:lpstr>Задание геометрии частиц</vt:lpstr>
      <vt:lpstr>Задание параметров ящика</vt:lpstr>
      <vt:lpstr>Задание начального положения</vt:lpstr>
      <vt:lpstr>Задание физики контакта</vt:lpstr>
      <vt:lpstr>Задание физики контакта</vt:lpstr>
      <vt:lpstr>Настройка подачи частиц</vt:lpstr>
      <vt:lpstr>Вязкий приземный слой</vt:lpstr>
      <vt:lpstr>Внешние тела</vt:lpstr>
      <vt:lpstr>Параметры интегрирования</vt:lpstr>
      <vt:lpstr>Использование XVA-режима</vt:lpstr>
      <vt:lpstr>Выходные данные</vt:lpstr>
      <vt:lpstr>Выходные данные</vt:lpstr>
      <vt:lpstr>Выходные данные</vt:lpstr>
      <vt:lpstr>Примеры моделирования</vt:lpstr>
      <vt:lpstr>Примеры моделирования</vt:lpstr>
      <vt:lpstr>Примеры моделирования</vt:lpstr>
      <vt:lpstr>Примеры моделирования</vt:lpstr>
      <vt:lpstr>Примеры моделирования</vt:lpstr>
      <vt:lpstr>Примеры моделирования</vt:lpstr>
      <vt:lpstr>Спасибо за внимание!</vt:lpstr>
    </vt:vector>
  </TitlesOfParts>
  <Company>БГТУ, НИЛ "Вычислительная механика"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Подсистема типа Ballast</dc:title>
  <dc:creator>Дмитрий Агапов</dc:creator>
  <cp:lastModifiedBy>Дмитрий Агапов</cp:lastModifiedBy>
  <cp:revision>134</cp:revision>
  <dcterms:created xsi:type="dcterms:W3CDTF">2009-09-22T07:13:07Z</dcterms:created>
  <dcterms:modified xsi:type="dcterms:W3CDTF">2010-07-20T10:08:06Z</dcterms:modified>
</cp:coreProperties>
</file>