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5"/>
  </p:notesMasterIdLst>
  <p:handoutMasterIdLst>
    <p:handoutMasterId r:id="rId16"/>
  </p:handoutMasterIdLst>
  <p:sldIdLst>
    <p:sldId id="975" r:id="rId2"/>
    <p:sldId id="1108" r:id="rId3"/>
    <p:sldId id="1110" r:id="rId4"/>
    <p:sldId id="1111" r:id="rId5"/>
    <p:sldId id="1117" r:id="rId6"/>
    <p:sldId id="1114" r:id="rId7"/>
    <p:sldId id="1115" r:id="rId8"/>
    <p:sldId id="1118" r:id="rId9"/>
    <p:sldId id="1119" r:id="rId10"/>
    <p:sldId id="1120" r:id="rId11"/>
    <p:sldId id="1121" r:id="rId12"/>
    <p:sldId id="1122" r:id="rId13"/>
    <p:sldId id="982" r:id="rId14"/>
  </p:sldIdLst>
  <p:sldSz cx="9144000" cy="6858000" type="screen4x3"/>
  <p:notesSz cx="9144000" cy="6858000"/>
  <p:defaultTextStyle>
    <a:defPPr>
      <a:defRPr lang="zh-CN"/>
    </a:defPPr>
    <a:lvl1pPr algn="l" rtl="0" eaLnBrk="0" fontAlgn="base" hangingPunct="0">
      <a:spcBef>
        <a:spcPct val="0"/>
      </a:spcBef>
      <a:spcAft>
        <a:spcPct val="0"/>
      </a:spcAft>
      <a:defRPr sz="2400" kern="1200">
        <a:solidFill>
          <a:schemeClr val="tx1"/>
        </a:solidFill>
        <a:latin typeface="Arial" panose="020B0604020202020204" pitchFamily="34" charset="0"/>
        <a:ea typeface="黑体" panose="02010609060101010101" pitchFamily="49" charset="-122"/>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黑体" panose="02010609060101010101" pitchFamily="49" charset="-122"/>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黑体" panose="02010609060101010101" pitchFamily="49" charset="-122"/>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黑体" panose="02010609060101010101" pitchFamily="49" charset="-122"/>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黑体" panose="02010609060101010101" pitchFamily="49" charset="-122"/>
        <a:cs typeface="+mn-cs"/>
      </a:defRPr>
    </a:lvl5pPr>
    <a:lvl6pPr marL="2286000" algn="l" defTabSz="914400" rtl="0" eaLnBrk="1" latinLnBrk="0" hangingPunct="1">
      <a:defRPr sz="2400" kern="1200">
        <a:solidFill>
          <a:schemeClr val="tx1"/>
        </a:solidFill>
        <a:latin typeface="Arial" panose="020B0604020202020204" pitchFamily="34" charset="0"/>
        <a:ea typeface="黑体" panose="02010609060101010101" pitchFamily="49" charset="-122"/>
        <a:cs typeface="+mn-cs"/>
      </a:defRPr>
    </a:lvl6pPr>
    <a:lvl7pPr marL="2743200" algn="l" defTabSz="914400" rtl="0" eaLnBrk="1" latinLnBrk="0" hangingPunct="1">
      <a:defRPr sz="2400" kern="1200">
        <a:solidFill>
          <a:schemeClr val="tx1"/>
        </a:solidFill>
        <a:latin typeface="Arial" panose="020B0604020202020204" pitchFamily="34" charset="0"/>
        <a:ea typeface="黑体" panose="02010609060101010101" pitchFamily="49" charset="-122"/>
        <a:cs typeface="+mn-cs"/>
      </a:defRPr>
    </a:lvl7pPr>
    <a:lvl8pPr marL="3200400" algn="l" defTabSz="914400" rtl="0" eaLnBrk="1" latinLnBrk="0" hangingPunct="1">
      <a:defRPr sz="2400" kern="1200">
        <a:solidFill>
          <a:schemeClr val="tx1"/>
        </a:solidFill>
        <a:latin typeface="Arial" panose="020B0604020202020204" pitchFamily="34" charset="0"/>
        <a:ea typeface="黑体" panose="02010609060101010101" pitchFamily="49" charset="-122"/>
        <a:cs typeface="+mn-cs"/>
      </a:defRPr>
    </a:lvl8pPr>
    <a:lvl9pPr marL="3657600" algn="l" defTabSz="914400" rtl="0" eaLnBrk="1" latinLnBrk="0" hangingPunct="1">
      <a:defRPr sz="2400" kern="1200">
        <a:solidFill>
          <a:schemeClr val="tx1"/>
        </a:solidFill>
        <a:latin typeface="Arial" panose="020B0604020202020204" pitchFamily="34"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2352">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3984"/>
    <a:srgbClr val="132584"/>
    <a:srgbClr val="009900"/>
    <a:srgbClr val="922706"/>
    <a:srgbClr val="12357C"/>
    <a:srgbClr val="00FF00"/>
    <a:srgbClr val="FFFF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82" autoAdjust="0"/>
    <p:restoredTop sz="94414" autoAdjust="0"/>
  </p:normalViewPr>
  <p:slideViewPr>
    <p:cSldViewPr snapToObjects="1">
      <p:cViewPr varScale="1">
        <p:scale>
          <a:sx n="81" d="100"/>
          <a:sy n="81" d="100"/>
        </p:scale>
        <p:origin x="1824" y="84"/>
      </p:cViewPr>
      <p:guideLst>
        <p:guide orient="horz" pos="235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570"/>
    </p:cViewPr>
  </p:sorterViewPr>
  <p:notesViewPr>
    <p:cSldViewPr snapToObjects="1">
      <p:cViewPr varScale="1">
        <p:scale>
          <a:sx n="75" d="100"/>
          <a:sy n="75" d="100"/>
        </p:scale>
        <p:origin x="-912" y="-96"/>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image" Target="../media/image14.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image" Target="../media/image17.emf"/><Relationship Id="rId4" Type="http://schemas.openxmlformats.org/officeDocument/2006/relationships/image" Target="../media/image20.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image" Target="../media/image21.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image" Target="../media/image25.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image" Target="../media/image2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atin typeface="Arial" charset="0"/>
                <a:ea typeface="宋体" pitchFamily="2" charset="-122"/>
              </a:defRPr>
            </a:lvl1pPr>
          </a:lstStyle>
          <a:p>
            <a:pPr>
              <a:defRPr/>
            </a:pPr>
            <a:endParaRPr lang="en-US" altLang="zh-CN"/>
          </a:p>
        </p:txBody>
      </p:sp>
      <p:sp>
        <p:nvSpPr>
          <p:cNvPr id="75779" name="Rectangle 3"/>
          <p:cNvSpPr>
            <a:spLocks noGrp="1" noChangeArrowheads="1"/>
          </p:cNvSpPr>
          <p:nvPr>
            <p:ph type="dt" sz="quarter" idx="1"/>
          </p:nvPr>
        </p:nvSpPr>
        <p:spPr bwMode="auto">
          <a:xfrm>
            <a:off x="5180013"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宋体" pitchFamily="2" charset="-122"/>
              </a:defRPr>
            </a:lvl1pPr>
          </a:lstStyle>
          <a:p>
            <a:pPr>
              <a:defRPr/>
            </a:pPr>
            <a:endParaRPr lang="en-US" altLang="zh-CN"/>
          </a:p>
        </p:txBody>
      </p:sp>
      <p:sp>
        <p:nvSpPr>
          <p:cNvPr id="75780" name="Rectangle 4"/>
          <p:cNvSpPr>
            <a:spLocks noGrp="1" noChangeArrowheads="1"/>
          </p:cNvSpPr>
          <p:nvPr>
            <p:ph type="ftr" sz="quarter" idx="2"/>
          </p:nvPr>
        </p:nvSpPr>
        <p:spPr bwMode="auto">
          <a:xfrm>
            <a:off x="0"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atin typeface="Arial" charset="0"/>
                <a:ea typeface="宋体" pitchFamily="2" charset="-122"/>
              </a:defRPr>
            </a:lvl1pPr>
          </a:lstStyle>
          <a:p>
            <a:pPr>
              <a:defRPr/>
            </a:pPr>
            <a:endParaRPr lang="en-US" altLang="zh-CN"/>
          </a:p>
        </p:txBody>
      </p:sp>
      <p:sp>
        <p:nvSpPr>
          <p:cNvPr id="75781" name="Rectangle 5"/>
          <p:cNvSpPr>
            <a:spLocks noGrp="1" noChangeArrowheads="1"/>
          </p:cNvSpPr>
          <p:nvPr>
            <p:ph type="sldNum" sz="quarter" idx="3"/>
          </p:nvPr>
        </p:nvSpPr>
        <p:spPr bwMode="auto">
          <a:xfrm>
            <a:off x="5180013"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a typeface="宋体" panose="02010600030101010101" pitchFamily="2" charset="-122"/>
              </a:defRPr>
            </a:lvl1pPr>
          </a:lstStyle>
          <a:p>
            <a:pPr>
              <a:defRPr/>
            </a:pPr>
            <a:fld id="{1C57EDD2-6888-4EA5-B650-6B1C10956F28}" type="slidenum">
              <a:rPr lang="en-US" altLang="zh-CN"/>
              <a:pPr>
                <a:defRPr/>
              </a:pPr>
              <a:t>‹#›</a:t>
            </a:fld>
            <a:endParaRPr lang="en-US" altLang="zh-CN"/>
          </a:p>
        </p:txBody>
      </p:sp>
    </p:spTree>
    <p:extLst>
      <p:ext uri="{BB962C8B-B14F-4D97-AF65-F5344CB8AC3E}">
        <p14:creationId xmlns:p14="http://schemas.microsoft.com/office/powerpoint/2010/main" val="7599633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atin typeface="Arial" charset="0"/>
                <a:ea typeface="宋体" pitchFamily="2" charset="-122"/>
              </a:defRPr>
            </a:lvl1pPr>
          </a:lstStyle>
          <a:p>
            <a:pPr>
              <a:defRPr/>
            </a:pPr>
            <a:endParaRPr lang="en-US" altLang="zh-CN"/>
          </a:p>
        </p:txBody>
      </p:sp>
      <p:sp>
        <p:nvSpPr>
          <p:cNvPr id="5123" name="Rectangle 3"/>
          <p:cNvSpPr>
            <a:spLocks noGrp="1" noChangeArrowheads="1"/>
          </p:cNvSpPr>
          <p:nvPr>
            <p:ph type="dt" idx="1"/>
          </p:nvPr>
        </p:nvSpPr>
        <p:spPr bwMode="auto">
          <a:xfrm>
            <a:off x="5180013"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宋体" pitchFamily="2" charset="-122"/>
              </a:defRPr>
            </a:lvl1pPr>
          </a:lstStyle>
          <a:p>
            <a:pPr>
              <a:defRPr/>
            </a:pPr>
            <a:endParaRPr lang="en-US" altLang="zh-CN"/>
          </a:p>
        </p:txBody>
      </p:sp>
      <p:sp>
        <p:nvSpPr>
          <p:cNvPr id="3076"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p:cNvSpPr>
            <a:spLocks noGrp="1" noChangeArrowheads="1"/>
          </p:cNvSpPr>
          <p:nvPr>
            <p:ph type="body" sz="quarter" idx="3"/>
          </p:nvPr>
        </p:nvSpPr>
        <p:spPr bwMode="auto">
          <a:xfrm>
            <a:off x="914400" y="3257550"/>
            <a:ext cx="73152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5126" name="Rectangle 6"/>
          <p:cNvSpPr>
            <a:spLocks noGrp="1" noChangeArrowheads="1"/>
          </p:cNvSpPr>
          <p:nvPr>
            <p:ph type="ftr" sz="quarter" idx="4"/>
          </p:nvPr>
        </p:nvSpPr>
        <p:spPr bwMode="auto">
          <a:xfrm>
            <a:off x="0"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atin typeface="Arial" charset="0"/>
                <a:ea typeface="宋体" pitchFamily="2" charset="-122"/>
              </a:defRPr>
            </a:lvl1pPr>
          </a:lstStyle>
          <a:p>
            <a:pPr>
              <a:defRPr/>
            </a:pPr>
            <a:endParaRPr lang="en-US" altLang="zh-CN"/>
          </a:p>
        </p:txBody>
      </p:sp>
      <p:sp>
        <p:nvSpPr>
          <p:cNvPr id="5127" name="Rectangle 7"/>
          <p:cNvSpPr>
            <a:spLocks noGrp="1" noChangeArrowheads="1"/>
          </p:cNvSpPr>
          <p:nvPr>
            <p:ph type="sldNum" sz="quarter" idx="5"/>
          </p:nvPr>
        </p:nvSpPr>
        <p:spPr bwMode="auto">
          <a:xfrm>
            <a:off x="5180013"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ea typeface="宋体" panose="02010600030101010101" pitchFamily="2" charset="-122"/>
              </a:defRPr>
            </a:lvl1pPr>
          </a:lstStyle>
          <a:p>
            <a:pPr>
              <a:defRPr/>
            </a:pPr>
            <a:fld id="{157F077B-7F46-48ED-AF67-E123844CD5BE}" type="slidenum">
              <a:rPr lang="en-US" altLang="zh-CN"/>
              <a:pPr>
                <a:defRPr/>
              </a:pPr>
              <a:t>‹#›</a:t>
            </a:fld>
            <a:endParaRPr lang="en-US" altLang="zh-CN"/>
          </a:p>
        </p:txBody>
      </p:sp>
    </p:spTree>
    <p:extLst>
      <p:ext uri="{BB962C8B-B14F-4D97-AF65-F5344CB8AC3E}">
        <p14:creationId xmlns:p14="http://schemas.microsoft.com/office/powerpoint/2010/main" val="19914528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宋体" panose="02010600030101010101" pitchFamily="2" charset="-122"/>
              </a:defRPr>
            </a:lvl1pPr>
            <a:lvl2pPr marL="742950" indent="-285750">
              <a:spcBef>
                <a:spcPct val="30000"/>
              </a:spcBef>
              <a:defRPr sz="1200">
                <a:solidFill>
                  <a:schemeClr val="tx1"/>
                </a:solidFill>
                <a:latin typeface="Arial" panose="020B0604020202020204" pitchFamily="34" charset="0"/>
                <a:ea typeface="宋体" panose="02010600030101010101" pitchFamily="2" charset="-122"/>
              </a:defRPr>
            </a:lvl2pPr>
            <a:lvl3pPr marL="1143000" indent="-228600">
              <a:spcBef>
                <a:spcPct val="30000"/>
              </a:spcBef>
              <a:defRPr sz="1200">
                <a:solidFill>
                  <a:schemeClr val="tx1"/>
                </a:solidFill>
                <a:latin typeface="Arial" panose="020B0604020202020204" pitchFamily="34" charset="0"/>
                <a:ea typeface="宋体" panose="02010600030101010101" pitchFamily="2" charset="-122"/>
              </a:defRPr>
            </a:lvl3pPr>
            <a:lvl4pPr marL="1600200" indent="-228600">
              <a:spcBef>
                <a:spcPct val="30000"/>
              </a:spcBef>
              <a:defRPr sz="1200">
                <a:solidFill>
                  <a:schemeClr val="tx1"/>
                </a:solidFill>
                <a:latin typeface="Arial" panose="020B0604020202020204" pitchFamily="34" charset="0"/>
                <a:ea typeface="宋体" panose="02010600030101010101" pitchFamily="2" charset="-122"/>
              </a:defRPr>
            </a:lvl4pPr>
            <a:lvl5pPr marL="2057400" indent="-228600">
              <a:spcBef>
                <a:spcPct val="30000"/>
              </a:spcBef>
              <a:defRPr sz="1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9pPr>
          </a:lstStyle>
          <a:p>
            <a:pPr>
              <a:spcBef>
                <a:spcPct val="0"/>
              </a:spcBef>
            </a:pPr>
            <a:fld id="{93D7C5F8-3216-4D93-A640-C7576C4632D6}" type="slidenum">
              <a:rPr lang="en-US" altLang="zh-CN" smtClean="0"/>
              <a:pPr>
                <a:spcBef>
                  <a:spcPct val="0"/>
                </a:spcBef>
              </a:pPr>
              <a:t>1</a:t>
            </a:fld>
            <a:endParaRPr lang="en-US" altLang="zh-CN"/>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latin typeface="Arial" panose="020B0604020202020204" pitchFamily="34" charset="0"/>
            </a:endParaRPr>
          </a:p>
        </p:txBody>
      </p:sp>
    </p:spTree>
    <p:extLst>
      <p:ext uri="{BB962C8B-B14F-4D97-AF65-F5344CB8AC3E}">
        <p14:creationId xmlns:p14="http://schemas.microsoft.com/office/powerpoint/2010/main" val="9762067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宋体" panose="02010600030101010101" pitchFamily="2" charset="-122"/>
              </a:defRPr>
            </a:lvl1pPr>
            <a:lvl2pPr marL="742950" indent="-285750">
              <a:spcBef>
                <a:spcPct val="30000"/>
              </a:spcBef>
              <a:defRPr sz="1200">
                <a:solidFill>
                  <a:schemeClr val="tx1"/>
                </a:solidFill>
                <a:latin typeface="Arial" panose="020B0604020202020204" pitchFamily="34" charset="0"/>
                <a:ea typeface="宋体" panose="02010600030101010101" pitchFamily="2" charset="-122"/>
              </a:defRPr>
            </a:lvl2pPr>
            <a:lvl3pPr marL="1143000" indent="-228600">
              <a:spcBef>
                <a:spcPct val="30000"/>
              </a:spcBef>
              <a:defRPr sz="1200">
                <a:solidFill>
                  <a:schemeClr val="tx1"/>
                </a:solidFill>
                <a:latin typeface="Arial" panose="020B0604020202020204" pitchFamily="34" charset="0"/>
                <a:ea typeface="宋体" panose="02010600030101010101" pitchFamily="2" charset="-122"/>
              </a:defRPr>
            </a:lvl3pPr>
            <a:lvl4pPr marL="1600200" indent="-228600">
              <a:spcBef>
                <a:spcPct val="30000"/>
              </a:spcBef>
              <a:defRPr sz="1200">
                <a:solidFill>
                  <a:schemeClr val="tx1"/>
                </a:solidFill>
                <a:latin typeface="Arial" panose="020B0604020202020204" pitchFamily="34" charset="0"/>
                <a:ea typeface="宋体" panose="02010600030101010101" pitchFamily="2" charset="-122"/>
              </a:defRPr>
            </a:lvl4pPr>
            <a:lvl5pPr marL="2057400" indent="-228600">
              <a:spcBef>
                <a:spcPct val="30000"/>
              </a:spcBef>
              <a:defRPr sz="1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9pPr>
          </a:lstStyle>
          <a:p>
            <a:pPr>
              <a:spcBef>
                <a:spcPct val="0"/>
              </a:spcBef>
            </a:pPr>
            <a:fld id="{47B51B1D-801F-4D65-8FCE-7A27F8ADEFBE}" type="slidenum">
              <a:rPr lang="en-US" altLang="zh-CN" smtClean="0"/>
              <a:pPr>
                <a:spcBef>
                  <a:spcPct val="0"/>
                </a:spcBef>
              </a:pPr>
              <a:t>10</a:t>
            </a:fld>
            <a:endParaRPr lang="en-US" altLang="zh-CN"/>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latin typeface="Arial" panose="020B0604020202020204" pitchFamily="34" charset="0"/>
            </a:endParaRPr>
          </a:p>
        </p:txBody>
      </p:sp>
    </p:spTree>
    <p:extLst>
      <p:ext uri="{BB962C8B-B14F-4D97-AF65-F5344CB8AC3E}">
        <p14:creationId xmlns:p14="http://schemas.microsoft.com/office/powerpoint/2010/main" val="2379330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宋体" panose="02010600030101010101" pitchFamily="2" charset="-122"/>
              </a:defRPr>
            </a:lvl1pPr>
            <a:lvl2pPr marL="742950" indent="-285750">
              <a:spcBef>
                <a:spcPct val="30000"/>
              </a:spcBef>
              <a:defRPr sz="1200">
                <a:solidFill>
                  <a:schemeClr val="tx1"/>
                </a:solidFill>
                <a:latin typeface="Arial" panose="020B0604020202020204" pitchFamily="34" charset="0"/>
                <a:ea typeface="宋体" panose="02010600030101010101" pitchFamily="2" charset="-122"/>
              </a:defRPr>
            </a:lvl2pPr>
            <a:lvl3pPr marL="1143000" indent="-228600">
              <a:spcBef>
                <a:spcPct val="30000"/>
              </a:spcBef>
              <a:defRPr sz="1200">
                <a:solidFill>
                  <a:schemeClr val="tx1"/>
                </a:solidFill>
                <a:latin typeface="Arial" panose="020B0604020202020204" pitchFamily="34" charset="0"/>
                <a:ea typeface="宋体" panose="02010600030101010101" pitchFamily="2" charset="-122"/>
              </a:defRPr>
            </a:lvl3pPr>
            <a:lvl4pPr marL="1600200" indent="-228600">
              <a:spcBef>
                <a:spcPct val="30000"/>
              </a:spcBef>
              <a:defRPr sz="1200">
                <a:solidFill>
                  <a:schemeClr val="tx1"/>
                </a:solidFill>
                <a:latin typeface="Arial" panose="020B0604020202020204" pitchFamily="34" charset="0"/>
                <a:ea typeface="宋体" panose="02010600030101010101" pitchFamily="2" charset="-122"/>
              </a:defRPr>
            </a:lvl4pPr>
            <a:lvl5pPr marL="2057400" indent="-228600">
              <a:spcBef>
                <a:spcPct val="30000"/>
              </a:spcBef>
              <a:defRPr sz="1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9pPr>
          </a:lstStyle>
          <a:p>
            <a:pPr>
              <a:spcBef>
                <a:spcPct val="0"/>
              </a:spcBef>
            </a:pPr>
            <a:fld id="{47B51B1D-801F-4D65-8FCE-7A27F8ADEFBE}" type="slidenum">
              <a:rPr lang="en-US" altLang="zh-CN" smtClean="0"/>
              <a:pPr>
                <a:spcBef>
                  <a:spcPct val="0"/>
                </a:spcBef>
              </a:pPr>
              <a:t>11</a:t>
            </a:fld>
            <a:endParaRPr lang="en-US" altLang="zh-CN"/>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latin typeface="Arial" panose="020B0604020202020204" pitchFamily="34" charset="0"/>
            </a:endParaRPr>
          </a:p>
        </p:txBody>
      </p:sp>
    </p:spTree>
    <p:extLst>
      <p:ext uri="{BB962C8B-B14F-4D97-AF65-F5344CB8AC3E}">
        <p14:creationId xmlns:p14="http://schemas.microsoft.com/office/powerpoint/2010/main" val="42284893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宋体" panose="02010600030101010101" pitchFamily="2" charset="-122"/>
              </a:defRPr>
            </a:lvl1pPr>
            <a:lvl2pPr marL="742950" indent="-285750">
              <a:spcBef>
                <a:spcPct val="30000"/>
              </a:spcBef>
              <a:defRPr sz="1200">
                <a:solidFill>
                  <a:schemeClr val="tx1"/>
                </a:solidFill>
                <a:latin typeface="Arial" panose="020B0604020202020204" pitchFamily="34" charset="0"/>
                <a:ea typeface="宋体" panose="02010600030101010101" pitchFamily="2" charset="-122"/>
              </a:defRPr>
            </a:lvl2pPr>
            <a:lvl3pPr marL="1143000" indent="-228600">
              <a:spcBef>
                <a:spcPct val="30000"/>
              </a:spcBef>
              <a:defRPr sz="1200">
                <a:solidFill>
                  <a:schemeClr val="tx1"/>
                </a:solidFill>
                <a:latin typeface="Arial" panose="020B0604020202020204" pitchFamily="34" charset="0"/>
                <a:ea typeface="宋体" panose="02010600030101010101" pitchFamily="2" charset="-122"/>
              </a:defRPr>
            </a:lvl3pPr>
            <a:lvl4pPr marL="1600200" indent="-228600">
              <a:spcBef>
                <a:spcPct val="30000"/>
              </a:spcBef>
              <a:defRPr sz="1200">
                <a:solidFill>
                  <a:schemeClr val="tx1"/>
                </a:solidFill>
                <a:latin typeface="Arial" panose="020B0604020202020204" pitchFamily="34" charset="0"/>
                <a:ea typeface="宋体" panose="02010600030101010101" pitchFamily="2" charset="-122"/>
              </a:defRPr>
            </a:lvl4pPr>
            <a:lvl5pPr marL="2057400" indent="-228600">
              <a:spcBef>
                <a:spcPct val="30000"/>
              </a:spcBef>
              <a:defRPr sz="1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9pPr>
          </a:lstStyle>
          <a:p>
            <a:pPr>
              <a:spcBef>
                <a:spcPct val="0"/>
              </a:spcBef>
            </a:pPr>
            <a:fld id="{47B51B1D-801F-4D65-8FCE-7A27F8ADEFBE}" type="slidenum">
              <a:rPr lang="en-US" altLang="zh-CN" smtClean="0"/>
              <a:pPr>
                <a:spcBef>
                  <a:spcPct val="0"/>
                </a:spcBef>
              </a:pPr>
              <a:t>12</a:t>
            </a:fld>
            <a:endParaRPr lang="en-US" altLang="zh-CN"/>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latin typeface="Arial" panose="020B0604020202020204" pitchFamily="34" charset="0"/>
            </a:endParaRPr>
          </a:p>
        </p:txBody>
      </p:sp>
    </p:spTree>
    <p:extLst>
      <p:ext uri="{BB962C8B-B14F-4D97-AF65-F5344CB8AC3E}">
        <p14:creationId xmlns:p14="http://schemas.microsoft.com/office/powerpoint/2010/main" val="4213736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宋体" panose="02010600030101010101" pitchFamily="2" charset="-122"/>
              </a:defRPr>
            </a:lvl1pPr>
            <a:lvl2pPr marL="742950" indent="-285750">
              <a:spcBef>
                <a:spcPct val="30000"/>
              </a:spcBef>
              <a:defRPr sz="1200">
                <a:solidFill>
                  <a:schemeClr val="tx1"/>
                </a:solidFill>
                <a:latin typeface="Arial" panose="020B0604020202020204" pitchFamily="34" charset="0"/>
                <a:ea typeface="宋体" panose="02010600030101010101" pitchFamily="2" charset="-122"/>
              </a:defRPr>
            </a:lvl2pPr>
            <a:lvl3pPr marL="1143000" indent="-228600">
              <a:spcBef>
                <a:spcPct val="30000"/>
              </a:spcBef>
              <a:defRPr sz="1200">
                <a:solidFill>
                  <a:schemeClr val="tx1"/>
                </a:solidFill>
                <a:latin typeface="Arial" panose="020B0604020202020204" pitchFamily="34" charset="0"/>
                <a:ea typeface="宋体" panose="02010600030101010101" pitchFamily="2" charset="-122"/>
              </a:defRPr>
            </a:lvl3pPr>
            <a:lvl4pPr marL="1600200" indent="-228600">
              <a:spcBef>
                <a:spcPct val="30000"/>
              </a:spcBef>
              <a:defRPr sz="1200">
                <a:solidFill>
                  <a:schemeClr val="tx1"/>
                </a:solidFill>
                <a:latin typeface="Arial" panose="020B0604020202020204" pitchFamily="34" charset="0"/>
                <a:ea typeface="宋体" panose="02010600030101010101" pitchFamily="2" charset="-122"/>
              </a:defRPr>
            </a:lvl4pPr>
            <a:lvl5pPr marL="2057400" indent="-228600">
              <a:spcBef>
                <a:spcPct val="30000"/>
              </a:spcBef>
              <a:defRPr sz="1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9pPr>
          </a:lstStyle>
          <a:p>
            <a:pPr>
              <a:spcBef>
                <a:spcPct val="0"/>
              </a:spcBef>
            </a:pPr>
            <a:fld id="{47B51B1D-801F-4D65-8FCE-7A27F8ADEFBE}" type="slidenum">
              <a:rPr lang="en-US" altLang="zh-CN" smtClean="0"/>
              <a:pPr>
                <a:spcBef>
                  <a:spcPct val="0"/>
                </a:spcBef>
              </a:pPr>
              <a:t>2</a:t>
            </a:fld>
            <a:endParaRPr lang="en-US" altLang="zh-CN"/>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latin typeface="Arial" panose="020B0604020202020204" pitchFamily="34" charset="0"/>
            </a:endParaRPr>
          </a:p>
        </p:txBody>
      </p:sp>
    </p:spTree>
    <p:extLst>
      <p:ext uri="{BB962C8B-B14F-4D97-AF65-F5344CB8AC3E}">
        <p14:creationId xmlns:p14="http://schemas.microsoft.com/office/powerpoint/2010/main" val="4032671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宋体" panose="02010600030101010101" pitchFamily="2" charset="-122"/>
              </a:defRPr>
            </a:lvl1pPr>
            <a:lvl2pPr marL="742950" indent="-285750">
              <a:spcBef>
                <a:spcPct val="30000"/>
              </a:spcBef>
              <a:defRPr sz="1200">
                <a:solidFill>
                  <a:schemeClr val="tx1"/>
                </a:solidFill>
                <a:latin typeface="Arial" panose="020B0604020202020204" pitchFamily="34" charset="0"/>
                <a:ea typeface="宋体" panose="02010600030101010101" pitchFamily="2" charset="-122"/>
              </a:defRPr>
            </a:lvl2pPr>
            <a:lvl3pPr marL="1143000" indent="-228600">
              <a:spcBef>
                <a:spcPct val="30000"/>
              </a:spcBef>
              <a:defRPr sz="1200">
                <a:solidFill>
                  <a:schemeClr val="tx1"/>
                </a:solidFill>
                <a:latin typeface="Arial" panose="020B0604020202020204" pitchFamily="34" charset="0"/>
                <a:ea typeface="宋体" panose="02010600030101010101" pitchFamily="2" charset="-122"/>
              </a:defRPr>
            </a:lvl3pPr>
            <a:lvl4pPr marL="1600200" indent="-228600">
              <a:spcBef>
                <a:spcPct val="30000"/>
              </a:spcBef>
              <a:defRPr sz="1200">
                <a:solidFill>
                  <a:schemeClr val="tx1"/>
                </a:solidFill>
                <a:latin typeface="Arial" panose="020B0604020202020204" pitchFamily="34" charset="0"/>
                <a:ea typeface="宋体" panose="02010600030101010101" pitchFamily="2" charset="-122"/>
              </a:defRPr>
            </a:lvl4pPr>
            <a:lvl5pPr marL="2057400" indent="-228600">
              <a:spcBef>
                <a:spcPct val="30000"/>
              </a:spcBef>
              <a:defRPr sz="1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9pPr>
          </a:lstStyle>
          <a:p>
            <a:pPr>
              <a:spcBef>
                <a:spcPct val="0"/>
              </a:spcBef>
            </a:pPr>
            <a:fld id="{47B51B1D-801F-4D65-8FCE-7A27F8ADEFBE}" type="slidenum">
              <a:rPr lang="en-US" altLang="zh-CN" smtClean="0"/>
              <a:pPr>
                <a:spcBef>
                  <a:spcPct val="0"/>
                </a:spcBef>
              </a:pPr>
              <a:t>3</a:t>
            </a:fld>
            <a:endParaRPr lang="en-US" altLang="zh-CN"/>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latin typeface="Arial" panose="020B0604020202020204" pitchFamily="34" charset="0"/>
            </a:endParaRPr>
          </a:p>
        </p:txBody>
      </p:sp>
    </p:spTree>
    <p:extLst>
      <p:ext uri="{BB962C8B-B14F-4D97-AF65-F5344CB8AC3E}">
        <p14:creationId xmlns:p14="http://schemas.microsoft.com/office/powerpoint/2010/main" val="571008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宋体" panose="02010600030101010101" pitchFamily="2" charset="-122"/>
              </a:defRPr>
            </a:lvl1pPr>
            <a:lvl2pPr marL="742950" indent="-285750">
              <a:spcBef>
                <a:spcPct val="30000"/>
              </a:spcBef>
              <a:defRPr sz="1200">
                <a:solidFill>
                  <a:schemeClr val="tx1"/>
                </a:solidFill>
                <a:latin typeface="Arial" panose="020B0604020202020204" pitchFamily="34" charset="0"/>
                <a:ea typeface="宋体" panose="02010600030101010101" pitchFamily="2" charset="-122"/>
              </a:defRPr>
            </a:lvl2pPr>
            <a:lvl3pPr marL="1143000" indent="-228600">
              <a:spcBef>
                <a:spcPct val="30000"/>
              </a:spcBef>
              <a:defRPr sz="1200">
                <a:solidFill>
                  <a:schemeClr val="tx1"/>
                </a:solidFill>
                <a:latin typeface="Arial" panose="020B0604020202020204" pitchFamily="34" charset="0"/>
                <a:ea typeface="宋体" panose="02010600030101010101" pitchFamily="2" charset="-122"/>
              </a:defRPr>
            </a:lvl3pPr>
            <a:lvl4pPr marL="1600200" indent="-228600">
              <a:spcBef>
                <a:spcPct val="30000"/>
              </a:spcBef>
              <a:defRPr sz="1200">
                <a:solidFill>
                  <a:schemeClr val="tx1"/>
                </a:solidFill>
                <a:latin typeface="Arial" panose="020B0604020202020204" pitchFamily="34" charset="0"/>
                <a:ea typeface="宋体" panose="02010600030101010101" pitchFamily="2" charset="-122"/>
              </a:defRPr>
            </a:lvl4pPr>
            <a:lvl5pPr marL="2057400" indent="-228600">
              <a:spcBef>
                <a:spcPct val="30000"/>
              </a:spcBef>
              <a:defRPr sz="1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9pPr>
          </a:lstStyle>
          <a:p>
            <a:pPr>
              <a:spcBef>
                <a:spcPct val="0"/>
              </a:spcBef>
            </a:pPr>
            <a:fld id="{47B51B1D-801F-4D65-8FCE-7A27F8ADEFBE}" type="slidenum">
              <a:rPr lang="en-US" altLang="zh-CN" smtClean="0"/>
              <a:pPr>
                <a:spcBef>
                  <a:spcPct val="0"/>
                </a:spcBef>
              </a:pPr>
              <a:t>4</a:t>
            </a:fld>
            <a:endParaRPr lang="en-US" altLang="zh-CN"/>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latin typeface="Arial" panose="020B0604020202020204" pitchFamily="34" charset="0"/>
            </a:endParaRPr>
          </a:p>
        </p:txBody>
      </p:sp>
    </p:spTree>
    <p:extLst>
      <p:ext uri="{BB962C8B-B14F-4D97-AF65-F5344CB8AC3E}">
        <p14:creationId xmlns:p14="http://schemas.microsoft.com/office/powerpoint/2010/main" val="13083063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宋体" panose="02010600030101010101" pitchFamily="2" charset="-122"/>
              </a:defRPr>
            </a:lvl1pPr>
            <a:lvl2pPr marL="742950" indent="-285750">
              <a:spcBef>
                <a:spcPct val="30000"/>
              </a:spcBef>
              <a:defRPr sz="1200">
                <a:solidFill>
                  <a:schemeClr val="tx1"/>
                </a:solidFill>
                <a:latin typeface="Arial" panose="020B0604020202020204" pitchFamily="34" charset="0"/>
                <a:ea typeface="宋体" panose="02010600030101010101" pitchFamily="2" charset="-122"/>
              </a:defRPr>
            </a:lvl2pPr>
            <a:lvl3pPr marL="1143000" indent="-228600">
              <a:spcBef>
                <a:spcPct val="30000"/>
              </a:spcBef>
              <a:defRPr sz="1200">
                <a:solidFill>
                  <a:schemeClr val="tx1"/>
                </a:solidFill>
                <a:latin typeface="Arial" panose="020B0604020202020204" pitchFamily="34" charset="0"/>
                <a:ea typeface="宋体" panose="02010600030101010101" pitchFamily="2" charset="-122"/>
              </a:defRPr>
            </a:lvl3pPr>
            <a:lvl4pPr marL="1600200" indent="-228600">
              <a:spcBef>
                <a:spcPct val="30000"/>
              </a:spcBef>
              <a:defRPr sz="1200">
                <a:solidFill>
                  <a:schemeClr val="tx1"/>
                </a:solidFill>
                <a:latin typeface="Arial" panose="020B0604020202020204" pitchFamily="34" charset="0"/>
                <a:ea typeface="宋体" panose="02010600030101010101" pitchFamily="2" charset="-122"/>
              </a:defRPr>
            </a:lvl4pPr>
            <a:lvl5pPr marL="2057400" indent="-228600">
              <a:spcBef>
                <a:spcPct val="30000"/>
              </a:spcBef>
              <a:defRPr sz="1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9pPr>
          </a:lstStyle>
          <a:p>
            <a:pPr>
              <a:spcBef>
                <a:spcPct val="0"/>
              </a:spcBef>
            </a:pPr>
            <a:fld id="{47B51B1D-801F-4D65-8FCE-7A27F8ADEFBE}" type="slidenum">
              <a:rPr lang="en-US" altLang="zh-CN" smtClean="0"/>
              <a:pPr>
                <a:spcBef>
                  <a:spcPct val="0"/>
                </a:spcBef>
              </a:pPr>
              <a:t>5</a:t>
            </a:fld>
            <a:endParaRPr lang="en-US" altLang="zh-CN"/>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latin typeface="Arial" panose="020B0604020202020204" pitchFamily="34" charset="0"/>
            </a:endParaRPr>
          </a:p>
        </p:txBody>
      </p:sp>
    </p:spTree>
    <p:extLst>
      <p:ext uri="{BB962C8B-B14F-4D97-AF65-F5344CB8AC3E}">
        <p14:creationId xmlns:p14="http://schemas.microsoft.com/office/powerpoint/2010/main" val="2766903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宋体" panose="02010600030101010101" pitchFamily="2" charset="-122"/>
              </a:defRPr>
            </a:lvl1pPr>
            <a:lvl2pPr marL="742950" indent="-285750">
              <a:spcBef>
                <a:spcPct val="30000"/>
              </a:spcBef>
              <a:defRPr sz="1200">
                <a:solidFill>
                  <a:schemeClr val="tx1"/>
                </a:solidFill>
                <a:latin typeface="Arial" panose="020B0604020202020204" pitchFamily="34" charset="0"/>
                <a:ea typeface="宋体" panose="02010600030101010101" pitchFamily="2" charset="-122"/>
              </a:defRPr>
            </a:lvl2pPr>
            <a:lvl3pPr marL="1143000" indent="-228600">
              <a:spcBef>
                <a:spcPct val="30000"/>
              </a:spcBef>
              <a:defRPr sz="1200">
                <a:solidFill>
                  <a:schemeClr val="tx1"/>
                </a:solidFill>
                <a:latin typeface="Arial" panose="020B0604020202020204" pitchFamily="34" charset="0"/>
                <a:ea typeface="宋体" panose="02010600030101010101" pitchFamily="2" charset="-122"/>
              </a:defRPr>
            </a:lvl3pPr>
            <a:lvl4pPr marL="1600200" indent="-228600">
              <a:spcBef>
                <a:spcPct val="30000"/>
              </a:spcBef>
              <a:defRPr sz="1200">
                <a:solidFill>
                  <a:schemeClr val="tx1"/>
                </a:solidFill>
                <a:latin typeface="Arial" panose="020B0604020202020204" pitchFamily="34" charset="0"/>
                <a:ea typeface="宋体" panose="02010600030101010101" pitchFamily="2" charset="-122"/>
              </a:defRPr>
            </a:lvl4pPr>
            <a:lvl5pPr marL="2057400" indent="-228600">
              <a:spcBef>
                <a:spcPct val="30000"/>
              </a:spcBef>
              <a:defRPr sz="1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9pPr>
          </a:lstStyle>
          <a:p>
            <a:pPr>
              <a:spcBef>
                <a:spcPct val="0"/>
              </a:spcBef>
            </a:pPr>
            <a:fld id="{47B51B1D-801F-4D65-8FCE-7A27F8ADEFBE}" type="slidenum">
              <a:rPr lang="en-US" altLang="zh-CN" smtClean="0"/>
              <a:pPr>
                <a:spcBef>
                  <a:spcPct val="0"/>
                </a:spcBef>
              </a:pPr>
              <a:t>6</a:t>
            </a:fld>
            <a:endParaRPr lang="en-US" altLang="zh-CN"/>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latin typeface="Arial" panose="020B0604020202020204" pitchFamily="34" charset="0"/>
            </a:endParaRPr>
          </a:p>
        </p:txBody>
      </p:sp>
    </p:spTree>
    <p:extLst>
      <p:ext uri="{BB962C8B-B14F-4D97-AF65-F5344CB8AC3E}">
        <p14:creationId xmlns:p14="http://schemas.microsoft.com/office/powerpoint/2010/main" val="27450775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宋体" panose="02010600030101010101" pitchFamily="2" charset="-122"/>
              </a:defRPr>
            </a:lvl1pPr>
            <a:lvl2pPr marL="742950" indent="-285750">
              <a:spcBef>
                <a:spcPct val="30000"/>
              </a:spcBef>
              <a:defRPr sz="1200">
                <a:solidFill>
                  <a:schemeClr val="tx1"/>
                </a:solidFill>
                <a:latin typeface="Arial" panose="020B0604020202020204" pitchFamily="34" charset="0"/>
                <a:ea typeface="宋体" panose="02010600030101010101" pitchFamily="2" charset="-122"/>
              </a:defRPr>
            </a:lvl2pPr>
            <a:lvl3pPr marL="1143000" indent="-228600">
              <a:spcBef>
                <a:spcPct val="30000"/>
              </a:spcBef>
              <a:defRPr sz="1200">
                <a:solidFill>
                  <a:schemeClr val="tx1"/>
                </a:solidFill>
                <a:latin typeface="Arial" panose="020B0604020202020204" pitchFamily="34" charset="0"/>
                <a:ea typeface="宋体" panose="02010600030101010101" pitchFamily="2" charset="-122"/>
              </a:defRPr>
            </a:lvl3pPr>
            <a:lvl4pPr marL="1600200" indent="-228600">
              <a:spcBef>
                <a:spcPct val="30000"/>
              </a:spcBef>
              <a:defRPr sz="1200">
                <a:solidFill>
                  <a:schemeClr val="tx1"/>
                </a:solidFill>
                <a:latin typeface="Arial" panose="020B0604020202020204" pitchFamily="34" charset="0"/>
                <a:ea typeface="宋体" panose="02010600030101010101" pitchFamily="2" charset="-122"/>
              </a:defRPr>
            </a:lvl4pPr>
            <a:lvl5pPr marL="2057400" indent="-228600">
              <a:spcBef>
                <a:spcPct val="30000"/>
              </a:spcBef>
              <a:defRPr sz="1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9pPr>
          </a:lstStyle>
          <a:p>
            <a:pPr>
              <a:spcBef>
                <a:spcPct val="0"/>
              </a:spcBef>
            </a:pPr>
            <a:fld id="{47B51B1D-801F-4D65-8FCE-7A27F8ADEFBE}" type="slidenum">
              <a:rPr lang="en-US" altLang="zh-CN" smtClean="0"/>
              <a:pPr>
                <a:spcBef>
                  <a:spcPct val="0"/>
                </a:spcBef>
              </a:pPr>
              <a:t>7</a:t>
            </a:fld>
            <a:endParaRPr lang="en-US" altLang="zh-CN"/>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latin typeface="Arial" panose="020B0604020202020204" pitchFamily="34" charset="0"/>
            </a:endParaRPr>
          </a:p>
        </p:txBody>
      </p:sp>
    </p:spTree>
    <p:extLst>
      <p:ext uri="{BB962C8B-B14F-4D97-AF65-F5344CB8AC3E}">
        <p14:creationId xmlns:p14="http://schemas.microsoft.com/office/powerpoint/2010/main" val="341194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宋体" panose="02010600030101010101" pitchFamily="2" charset="-122"/>
              </a:defRPr>
            </a:lvl1pPr>
            <a:lvl2pPr marL="742950" indent="-285750">
              <a:spcBef>
                <a:spcPct val="30000"/>
              </a:spcBef>
              <a:defRPr sz="1200">
                <a:solidFill>
                  <a:schemeClr val="tx1"/>
                </a:solidFill>
                <a:latin typeface="Arial" panose="020B0604020202020204" pitchFamily="34" charset="0"/>
                <a:ea typeface="宋体" panose="02010600030101010101" pitchFamily="2" charset="-122"/>
              </a:defRPr>
            </a:lvl2pPr>
            <a:lvl3pPr marL="1143000" indent="-228600">
              <a:spcBef>
                <a:spcPct val="30000"/>
              </a:spcBef>
              <a:defRPr sz="1200">
                <a:solidFill>
                  <a:schemeClr val="tx1"/>
                </a:solidFill>
                <a:latin typeface="Arial" panose="020B0604020202020204" pitchFamily="34" charset="0"/>
                <a:ea typeface="宋体" panose="02010600030101010101" pitchFamily="2" charset="-122"/>
              </a:defRPr>
            </a:lvl3pPr>
            <a:lvl4pPr marL="1600200" indent="-228600">
              <a:spcBef>
                <a:spcPct val="30000"/>
              </a:spcBef>
              <a:defRPr sz="1200">
                <a:solidFill>
                  <a:schemeClr val="tx1"/>
                </a:solidFill>
                <a:latin typeface="Arial" panose="020B0604020202020204" pitchFamily="34" charset="0"/>
                <a:ea typeface="宋体" panose="02010600030101010101" pitchFamily="2" charset="-122"/>
              </a:defRPr>
            </a:lvl4pPr>
            <a:lvl5pPr marL="2057400" indent="-228600">
              <a:spcBef>
                <a:spcPct val="30000"/>
              </a:spcBef>
              <a:defRPr sz="1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9pPr>
          </a:lstStyle>
          <a:p>
            <a:pPr>
              <a:spcBef>
                <a:spcPct val="0"/>
              </a:spcBef>
            </a:pPr>
            <a:fld id="{47B51B1D-801F-4D65-8FCE-7A27F8ADEFBE}" type="slidenum">
              <a:rPr lang="en-US" altLang="zh-CN" smtClean="0"/>
              <a:pPr>
                <a:spcBef>
                  <a:spcPct val="0"/>
                </a:spcBef>
              </a:pPr>
              <a:t>8</a:t>
            </a:fld>
            <a:endParaRPr lang="en-US" altLang="zh-CN"/>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latin typeface="Arial" panose="020B0604020202020204" pitchFamily="34" charset="0"/>
            </a:endParaRPr>
          </a:p>
        </p:txBody>
      </p:sp>
    </p:spTree>
    <p:extLst>
      <p:ext uri="{BB962C8B-B14F-4D97-AF65-F5344CB8AC3E}">
        <p14:creationId xmlns:p14="http://schemas.microsoft.com/office/powerpoint/2010/main" val="721336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宋体" panose="02010600030101010101" pitchFamily="2" charset="-122"/>
              </a:defRPr>
            </a:lvl1pPr>
            <a:lvl2pPr marL="742950" indent="-285750">
              <a:spcBef>
                <a:spcPct val="30000"/>
              </a:spcBef>
              <a:defRPr sz="1200">
                <a:solidFill>
                  <a:schemeClr val="tx1"/>
                </a:solidFill>
                <a:latin typeface="Arial" panose="020B0604020202020204" pitchFamily="34" charset="0"/>
                <a:ea typeface="宋体" panose="02010600030101010101" pitchFamily="2" charset="-122"/>
              </a:defRPr>
            </a:lvl2pPr>
            <a:lvl3pPr marL="1143000" indent="-228600">
              <a:spcBef>
                <a:spcPct val="30000"/>
              </a:spcBef>
              <a:defRPr sz="1200">
                <a:solidFill>
                  <a:schemeClr val="tx1"/>
                </a:solidFill>
                <a:latin typeface="Arial" panose="020B0604020202020204" pitchFamily="34" charset="0"/>
                <a:ea typeface="宋体" panose="02010600030101010101" pitchFamily="2" charset="-122"/>
              </a:defRPr>
            </a:lvl3pPr>
            <a:lvl4pPr marL="1600200" indent="-228600">
              <a:spcBef>
                <a:spcPct val="30000"/>
              </a:spcBef>
              <a:defRPr sz="1200">
                <a:solidFill>
                  <a:schemeClr val="tx1"/>
                </a:solidFill>
                <a:latin typeface="Arial" panose="020B0604020202020204" pitchFamily="34" charset="0"/>
                <a:ea typeface="宋体" panose="02010600030101010101" pitchFamily="2" charset="-122"/>
              </a:defRPr>
            </a:lvl4pPr>
            <a:lvl5pPr marL="2057400" indent="-228600">
              <a:spcBef>
                <a:spcPct val="30000"/>
              </a:spcBef>
              <a:defRPr sz="12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宋体" panose="02010600030101010101" pitchFamily="2" charset="-122"/>
              </a:defRPr>
            </a:lvl9pPr>
          </a:lstStyle>
          <a:p>
            <a:pPr>
              <a:spcBef>
                <a:spcPct val="0"/>
              </a:spcBef>
            </a:pPr>
            <a:fld id="{47B51B1D-801F-4D65-8FCE-7A27F8ADEFBE}" type="slidenum">
              <a:rPr lang="en-US" altLang="zh-CN" smtClean="0"/>
              <a:pPr>
                <a:spcBef>
                  <a:spcPct val="0"/>
                </a:spcBef>
              </a:pPr>
              <a:t>9</a:t>
            </a:fld>
            <a:endParaRPr lang="en-US" altLang="zh-CN"/>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zh-CN">
              <a:latin typeface="Arial" panose="020B0604020202020204" pitchFamily="34" charset="0"/>
            </a:endParaRPr>
          </a:p>
        </p:txBody>
      </p:sp>
    </p:spTree>
    <p:extLst>
      <p:ext uri="{BB962C8B-B14F-4D97-AF65-F5344CB8AC3E}">
        <p14:creationId xmlns:p14="http://schemas.microsoft.com/office/powerpoint/2010/main" val="27664789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Picture 15" descr="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9350" y="3979863"/>
            <a:ext cx="2914650" cy="287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7" descr="北方交通大学—世纪钟（校钟）"/>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748338" y="179388"/>
            <a:ext cx="842962"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8" descr="北方交通大学—思源楼"/>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429500" y="184150"/>
            <a:ext cx="9525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9" descr="09525834336"/>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591300" y="179388"/>
            <a:ext cx="838200"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1" descr="19楼"/>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8382000" y="184150"/>
            <a:ext cx="762000"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2" descr="20055131012136649"/>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4867275" y="184150"/>
            <a:ext cx="881063" cy="56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3" name="Rectangle 9"/>
          <p:cNvSpPr>
            <a:spLocks noGrp="1" noChangeArrowheads="1"/>
          </p:cNvSpPr>
          <p:nvPr>
            <p:ph type="ctrTitle"/>
          </p:nvPr>
        </p:nvSpPr>
        <p:spPr>
          <a:xfrm>
            <a:off x="685800" y="1798638"/>
            <a:ext cx="7772400" cy="1470025"/>
          </a:xfrm>
          <a:ln/>
        </p:spPr>
        <p:txBody>
          <a:bodyPr tIns="45720" anchor="ctr"/>
          <a:lstStyle>
            <a:lvl1pPr>
              <a:defRPr sz="4400"/>
            </a:lvl1pPr>
          </a:lstStyle>
          <a:p>
            <a:r>
              <a:rPr lang="zh-CN" altLang="en-US"/>
              <a:t>单击此处编辑母版标题样式</a:t>
            </a:r>
          </a:p>
        </p:txBody>
      </p:sp>
      <p:sp>
        <p:nvSpPr>
          <p:cNvPr id="57354" name="Rectangle 10"/>
          <p:cNvSpPr>
            <a:spLocks noGrp="1" noChangeArrowheads="1"/>
          </p:cNvSpPr>
          <p:nvPr>
            <p:ph type="subTitle" idx="1"/>
          </p:nvPr>
        </p:nvSpPr>
        <p:spPr>
          <a:xfrm>
            <a:off x="1371600" y="3957638"/>
            <a:ext cx="6400800" cy="1079500"/>
          </a:xfrm>
        </p:spPr>
        <p:txBody>
          <a:bodyPr anchor="ctr" anchorCtr="1"/>
          <a:lstStyle>
            <a:lvl1pPr marL="0" indent="0" algn="ctr">
              <a:buFontTx/>
              <a:buNone/>
              <a:defRPr sz="2400">
                <a:solidFill>
                  <a:srgbClr val="16388A"/>
                </a:solidFill>
              </a:defRPr>
            </a:lvl1pPr>
          </a:lstStyle>
          <a:p>
            <a:r>
              <a:rPr lang="zh-CN" altLang="en-US"/>
              <a:t>单击此处编辑母版副标题样式</a:t>
            </a:r>
          </a:p>
        </p:txBody>
      </p:sp>
    </p:spTree>
    <p:extLst>
      <p:ext uri="{BB962C8B-B14F-4D97-AF65-F5344CB8AC3E}">
        <p14:creationId xmlns:p14="http://schemas.microsoft.com/office/powerpoint/2010/main" val="2866701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349537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981825" y="152400"/>
            <a:ext cx="2162175" cy="61817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90538" y="152400"/>
            <a:ext cx="6338887" cy="61817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502124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4322039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11400641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90538" y="1268413"/>
            <a:ext cx="4038600" cy="5065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81538" y="1268413"/>
            <a:ext cx="4038600" cy="50657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30924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3841422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2389224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3904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844909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prstTxWarp prst="textNoShape">
              <a:avLst/>
            </a:prstTxWarp>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11477070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pic>
        <p:nvPicPr>
          <p:cNvPr id="1026" name="Picture 12" descr="badgebg"/>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1476375" y="1131888"/>
            <a:ext cx="7092950" cy="537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ChangeArrowheads="1"/>
          </p:cNvSpPr>
          <p:nvPr/>
        </p:nvSpPr>
        <p:spPr bwMode="auto">
          <a:xfrm>
            <a:off x="838200" y="914400"/>
            <a:ext cx="8305800" cy="104775"/>
          </a:xfrm>
          <a:prstGeom prst="rect">
            <a:avLst/>
          </a:prstGeom>
          <a:gradFill rotWithShape="1">
            <a:gsLst>
              <a:gs pos="0">
                <a:srgbClr val="FFFFFF"/>
              </a:gs>
              <a:gs pos="100000">
                <a:srgbClr val="133984"/>
              </a:gs>
            </a:gsLst>
            <a:lin ang="0" scaled="1"/>
          </a:gradFill>
          <a:ln>
            <a:noFill/>
          </a:ln>
          <a:extLst>
            <a:ext uri="{91240B29-F687-4F45-9708-019B960494DF}">
              <a14:hiddenLine xmlns:a14="http://schemas.microsoft.com/office/drawing/2010/main" w="19050" algn="ctr">
                <a:solidFill>
                  <a:srgbClr val="000000"/>
                </a:solidFill>
                <a:miter lim="800000"/>
                <a:headEnd/>
                <a:tailEnd/>
              </a14:hiddenLine>
            </a:ext>
          </a:extLst>
        </p:spPr>
        <p:txBody>
          <a:bodyPr wrap="none" anchor="ctr"/>
          <a:lstStyle>
            <a:lvl1pPr algn="ctr">
              <a:defRPr sz="2400">
                <a:solidFill>
                  <a:schemeClr val="tx1"/>
                </a:solidFill>
                <a:latin typeface="Arial" panose="020B0604020202020204" pitchFamily="34" charset="0"/>
                <a:ea typeface="黑体" panose="02010609060101010101" pitchFamily="49" charset="-122"/>
              </a:defRPr>
            </a:lvl1pPr>
            <a:lvl2pPr marL="742950" indent="-285750" algn="ctr">
              <a:defRPr sz="2400">
                <a:solidFill>
                  <a:schemeClr val="tx1"/>
                </a:solidFill>
                <a:latin typeface="Arial" panose="020B0604020202020204" pitchFamily="34" charset="0"/>
                <a:ea typeface="黑体" panose="02010609060101010101" pitchFamily="49" charset="-122"/>
              </a:defRPr>
            </a:lvl2pPr>
            <a:lvl3pPr marL="1143000" indent="-228600" algn="ctr">
              <a:defRPr sz="2400">
                <a:solidFill>
                  <a:schemeClr val="tx1"/>
                </a:solidFill>
                <a:latin typeface="Arial" panose="020B0604020202020204" pitchFamily="34" charset="0"/>
                <a:ea typeface="黑体" panose="02010609060101010101" pitchFamily="49" charset="-122"/>
              </a:defRPr>
            </a:lvl3pPr>
            <a:lvl4pPr marL="1600200" indent="-228600" algn="ctr">
              <a:defRPr sz="2400">
                <a:solidFill>
                  <a:schemeClr val="tx1"/>
                </a:solidFill>
                <a:latin typeface="Arial" panose="020B0604020202020204" pitchFamily="34" charset="0"/>
                <a:ea typeface="黑体" panose="02010609060101010101" pitchFamily="49" charset="-122"/>
              </a:defRPr>
            </a:lvl4pPr>
            <a:lvl5pPr marL="2057400" indent="-228600" algn="ctr">
              <a:defRPr sz="2400">
                <a:solidFill>
                  <a:schemeClr val="tx1"/>
                </a:solidFill>
                <a:latin typeface="Arial" panose="020B0604020202020204" pitchFamily="34" charset="0"/>
                <a:ea typeface="黑体" panose="02010609060101010101" pitchFamily="49" charset="-122"/>
              </a:defRPr>
            </a:lvl5pPr>
            <a:lvl6pPr marL="2514600" indent="-228600" algn="ctr" eaLnBrk="0" fontAlgn="base" hangingPunct="0">
              <a:spcBef>
                <a:spcPct val="0"/>
              </a:spcBef>
              <a:spcAft>
                <a:spcPct val="0"/>
              </a:spcAft>
              <a:defRPr sz="2400">
                <a:solidFill>
                  <a:schemeClr val="tx1"/>
                </a:solidFill>
                <a:latin typeface="Arial" panose="020B0604020202020204" pitchFamily="34" charset="0"/>
                <a:ea typeface="黑体" panose="02010609060101010101" pitchFamily="49" charset="-122"/>
              </a:defRPr>
            </a:lvl6pPr>
            <a:lvl7pPr marL="2971800" indent="-228600" algn="ctr" eaLnBrk="0" fontAlgn="base" hangingPunct="0">
              <a:spcBef>
                <a:spcPct val="0"/>
              </a:spcBef>
              <a:spcAft>
                <a:spcPct val="0"/>
              </a:spcAft>
              <a:defRPr sz="2400">
                <a:solidFill>
                  <a:schemeClr val="tx1"/>
                </a:solidFill>
                <a:latin typeface="Arial" panose="020B0604020202020204" pitchFamily="34" charset="0"/>
                <a:ea typeface="黑体" panose="02010609060101010101" pitchFamily="49" charset="-122"/>
              </a:defRPr>
            </a:lvl7pPr>
            <a:lvl8pPr marL="3429000" indent="-228600" algn="ctr" eaLnBrk="0" fontAlgn="base" hangingPunct="0">
              <a:spcBef>
                <a:spcPct val="0"/>
              </a:spcBef>
              <a:spcAft>
                <a:spcPct val="0"/>
              </a:spcAft>
              <a:defRPr sz="2400">
                <a:solidFill>
                  <a:schemeClr val="tx1"/>
                </a:solidFill>
                <a:latin typeface="Arial" panose="020B0604020202020204" pitchFamily="34" charset="0"/>
                <a:ea typeface="黑体" panose="02010609060101010101" pitchFamily="49" charset="-122"/>
              </a:defRPr>
            </a:lvl8pPr>
            <a:lvl9pPr marL="3886200" indent="-228600" algn="ctr" eaLnBrk="0" fontAlgn="base" hangingPunct="0">
              <a:spcBef>
                <a:spcPct val="0"/>
              </a:spcBef>
              <a:spcAft>
                <a:spcPct val="0"/>
              </a:spcAft>
              <a:defRPr sz="2400">
                <a:solidFill>
                  <a:schemeClr val="tx1"/>
                </a:solidFill>
                <a:latin typeface="Arial" panose="020B0604020202020204" pitchFamily="34" charset="0"/>
                <a:ea typeface="黑体" panose="02010609060101010101" pitchFamily="49" charset="-122"/>
              </a:defRPr>
            </a:lvl9pPr>
          </a:lstStyle>
          <a:p>
            <a:pPr eaLnBrk="1" hangingPunct="1">
              <a:defRPr/>
            </a:pPr>
            <a:endParaRPr lang="zh-CN" altLang="en-US"/>
          </a:p>
        </p:txBody>
      </p:sp>
    </p:spTree>
  </p:cSld>
  <p:clrMap bg1="lt1" tx1="dk1" bg2="lt2" tx2="dk2" accent1="accent1" accent2="accent2" accent3="accent3" accent4="accent4" accent5="accent5" accent6="accent6" hlink="hlink" folHlink="folHlink"/>
  <p:sldLayoutIdLst>
    <p:sldLayoutId id="2147483948"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l" rtl="0" eaLnBrk="0" fontAlgn="base" hangingPunct="0">
        <a:spcBef>
          <a:spcPct val="0"/>
        </a:spcBef>
        <a:spcAft>
          <a:spcPct val="0"/>
        </a:spcAft>
        <a:defRPr sz="2800" b="1">
          <a:solidFill>
            <a:srgbClr val="133984"/>
          </a:solidFill>
          <a:latin typeface="+mj-lt"/>
          <a:ea typeface="+mj-ea"/>
          <a:cs typeface="+mj-cs"/>
        </a:defRPr>
      </a:lvl1pPr>
      <a:lvl2pPr algn="l" rtl="0" eaLnBrk="0" fontAlgn="base" hangingPunct="0">
        <a:spcBef>
          <a:spcPct val="0"/>
        </a:spcBef>
        <a:spcAft>
          <a:spcPct val="0"/>
        </a:spcAft>
        <a:defRPr sz="2800" b="1">
          <a:solidFill>
            <a:srgbClr val="133984"/>
          </a:solidFill>
          <a:latin typeface="Arial" charset="0"/>
          <a:ea typeface="华文新魏" pitchFamily="2" charset="-122"/>
        </a:defRPr>
      </a:lvl2pPr>
      <a:lvl3pPr algn="l" rtl="0" eaLnBrk="0" fontAlgn="base" hangingPunct="0">
        <a:spcBef>
          <a:spcPct val="0"/>
        </a:spcBef>
        <a:spcAft>
          <a:spcPct val="0"/>
        </a:spcAft>
        <a:defRPr sz="2800" b="1">
          <a:solidFill>
            <a:srgbClr val="133984"/>
          </a:solidFill>
          <a:latin typeface="Arial" charset="0"/>
          <a:ea typeface="华文新魏" pitchFamily="2" charset="-122"/>
        </a:defRPr>
      </a:lvl3pPr>
      <a:lvl4pPr algn="l" rtl="0" eaLnBrk="0" fontAlgn="base" hangingPunct="0">
        <a:spcBef>
          <a:spcPct val="0"/>
        </a:spcBef>
        <a:spcAft>
          <a:spcPct val="0"/>
        </a:spcAft>
        <a:defRPr sz="2800" b="1">
          <a:solidFill>
            <a:srgbClr val="133984"/>
          </a:solidFill>
          <a:latin typeface="Arial" charset="0"/>
          <a:ea typeface="华文新魏" pitchFamily="2" charset="-122"/>
        </a:defRPr>
      </a:lvl4pPr>
      <a:lvl5pPr algn="l" rtl="0" eaLnBrk="0" fontAlgn="base" hangingPunct="0">
        <a:spcBef>
          <a:spcPct val="0"/>
        </a:spcBef>
        <a:spcAft>
          <a:spcPct val="0"/>
        </a:spcAft>
        <a:defRPr sz="2800" b="1">
          <a:solidFill>
            <a:srgbClr val="133984"/>
          </a:solidFill>
          <a:latin typeface="Arial" charset="0"/>
          <a:ea typeface="华文新魏" pitchFamily="2" charset="-122"/>
        </a:defRPr>
      </a:lvl5pPr>
      <a:lvl6pPr marL="457200" algn="l" rtl="0" fontAlgn="base">
        <a:spcBef>
          <a:spcPct val="0"/>
        </a:spcBef>
        <a:spcAft>
          <a:spcPct val="0"/>
        </a:spcAft>
        <a:defRPr sz="2800" b="1">
          <a:solidFill>
            <a:srgbClr val="133984"/>
          </a:solidFill>
          <a:latin typeface="Arial" charset="0"/>
          <a:ea typeface="华文新魏" pitchFamily="2" charset="-122"/>
        </a:defRPr>
      </a:lvl6pPr>
      <a:lvl7pPr marL="914400" algn="l" rtl="0" fontAlgn="base">
        <a:spcBef>
          <a:spcPct val="0"/>
        </a:spcBef>
        <a:spcAft>
          <a:spcPct val="0"/>
        </a:spcAft>
        <a:defRPr sz="2800" b="1">
          <a:solidFill>
            <a:srgbClr val="133984"/>
          </a:solidFill>
          <a:latin typeface="Arial" charset="0"/>
          <a:ea typeface="华文新魏" pitchFamily="2" charset="-122"/>
        </a:defRPr>
      </a:lvl7pPr>
      <a:lvl8pPr marL="1371600" algn="l" rtl="0" fontAlgn="base">
        <a:spcBef>
          <a:spcPct val="0"/>
        </a:spcBef>
        <a:spcAft>
          <a:spcPct val="0"/>
        </a:spcAft>
        <a:defRPr sz="2800" b="1">
          <a:solidFill>
            <a:srgbClr val="133984"/>
          </a:solidFill>
          <a:latin typeface="Arial" charset="0"/>
          <a:ea typeface="华文新魏" pitchFamily="2" charset="-122"/>
        </a:defRPr>
      </a:lvl8pPr>
      <a:lvl9pPr marL="1828800" algn="l" rtl="0" fontAlgn="base">
        <a:spcBef>
          <a:spcPct val="0"/>
        </a:spcBef>
        <a:spcAft>
          <a:spcPct val="0"/>
        </a:spcAft>
        <a:defRPr sz="2800" b="1">
          <a:solidFill>
            <a:srgbClr val="133984"/>
          </a:solidFill>
          <a:latin typeface="Arial" charset="0"/>
          <a:ea typeface="华文新魏" pitchFamily="2" charset="-122"/>
        </a:defRPr>
      </a:lvl9pPr>
    </p:titleStyle>
    <p:bodyStyle>
      <a:lvl1pPr marL="449263" indent="-449263" algn="l" rtl="0" eaLnBrk="0" fontAlgn="base" hangingPunct="0">
        <a:lnSpc>
          <a:spcPct val="110000"/>
        </a:lnSpc>
        <a:spcBef>
          <a:spcPct val="20000"/>
        </a:spcBef>
        <a:spcAft>
          <a:spcPct val="0"/>
        </a:spcAft>
        <a:buSzPct val="120000"/>
        <a:buBlip>
          <a:blip r:embed="rId15"/>
        </a:buBlip>
        <a:defRPr sz="2800">
          <a:solidFill>
            <a:srgbClr val="133984"/>
          </a:solidFill>
          <a:latin typeface="+mn-lt"/>
          <a:ea typeface="+mn-ea"/>
          <a:cs typeface="+mn-cs"/>
        </a:defRPr>
      </a:lvl1pPr>
      <a:lvl2pPr marL="914400" indent="-285750" algn="l" rtl="0" eaLnBrk="0" fontAlgn="base" hangingPunct="0">
        <a:lnSpc>
          <a:spcPct val="110000"/>
        </a:lnSpc>
        <a:spcBef>
          <a:spcPct val="20000"/>
        </a:spcBef>
        <a:spcAft>
          <a:spcPct val="0"/>
        </a:spcAft>
        <a:buClr>
          <a:srgbClr val="000066"/>
        </a:buClr>
        <a:buChar char="•"/>
        <a:defRPr sz="2400">
          <a:solidFill>
            <a:srgbClr val="133984"/>
          </a:solidFill>
          <a:latin typeface="+mn-lt"/>
          <a:ea typeface="+mn-ea"/>
        </a:defRPr>
      </a:lvl2pPr>
      <a:lvl3pPr marL="1322388"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730375"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138363"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95563" indent="-228600" algn="l" rtl="0" fontAlgn="base">
        <a:spcBef>
          <a:spcPct val="20000"/>
        </a:spcBef>
        <a:spcAft>
          <a:spcPct val="0"/>
        </a:spcAft>
        <a:buChar char="»"/>
        <a:defRPr sz="2000">
          <a:solidFill>
            <a:schemeClr val="tx1"/>
          </a:solidFill>
          <a:latin typeface="+mn-lt"/>
          <a:ea typeface="宋体" pitchFamily="2" charset="-122"/>
        </a:defRPr>
      </a:lvl6pPr>
      <a:lvl7pPr marL="3052763" indent="-228600" algn="l" rtl="0" fontAlgn="base">
        <a:spcBef>
          <a:spcPct val="20000"/>
        </a:spcBef>
        <a:spcAft>
          <a:spcPct val="0"/>
        </a:spcAft>
        <a:buChar char="»"/>
        <a:defRPr sz="2000">
          <a:solidFill>
            <a:schemeClr val="tx1"/>
          </a:solidFill>
          <a:latin typeface="+mn-lt"/>
          <a:ea typeface="宋体" pitchFamily="2" charset="-122"/>
        </a:defRPr>
      </a:lvl7pPr>
      <a:lvl8pPr marL="3509963" indent="-228600" algn="l" rtl="0" fontAlgn="base">
        <a:spcBef>
          <a:spcPct val="20000"/>
        </a:spcBef>
        <a:spcAft>
          <a:spcPct val="0"/>
        </a:spcAft>
        <a:buChar char="»"/>
        <a:defRPr sz="2000">
          <a:solidFill>
            <a:schemeClr val="tx1"/>
          </a:solidFill>
          <a:latin typeface="+mn-lt"/>
          <a:ea typeface="宋体" pitchFamily="2" charset="-122"/>
        </a:defRPr>
      </a:lvl8pPr>
      <a:lvl9pPr marL="3967163" indent="-228600" algn="l" rtl="0" fontAlgn="base">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16.bin"/><Relationship Id="rId3" Type="http://schemas.openxmlformats.org/officeDocument/2006/relationships/notesSlide" Target="../notesSlides/notesSlide10.xml"/><Relationship Id="rId7" Type="http://schemas.openxmlformats.org/officeDocument/2006/relationships/image" Target="../media/image30.emf"/><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15.bin"/><Relationship Id="rId5" Type="http://schemas.openxmlformats.org/officeDocument/2006/relationships/image" Target="../media/image29.emf"/><Relationship Id="rId10" Type="http://schemas.openxmlformats.org/officeDocument/2006/relationships/image" Target="../media/image32.emf"/><Relationship Id="rId4" Type="http://schemas.openxmlformats.org/officeDocument/2006/relationships/oleObject" Target="../embeddings/oleObject14.bin"/><Relationship Id="rId9" Type="http://schemas.openxmlformats.org/officeDocument/2006/relationships/image" Target="../media/image31.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35.jpg"/><Relationship Id="rId4" Type="http://schemas.openxmlformats.org/officeDocument/2006/relationships/image" Target="../media/image3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1.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notesSlide" Target="../notesSlides/notesSlide6.xml"/><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4.emf"/><Relationship Id="rId5" Type="http://schemas.openxmlformats.org/officeDocument/2006/relationships/oleObject" Target="../embeddings/oleObject2.bin"/><Relationship Id="rId4" Type="http://schemas.openxmlformats.org/officeDocument/2006/relationships/image" Target="../media/image16.emf"/></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notesSlide" Target="../notesSlides/notesSlide7.xml"/><Relationship Id="rId7" Type="http://schemas.openxmlformats.org/officeDocument/2006/relationships/image" Target="../media/image18.e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5.bin"/><Relationship Id="rId11" Type="http://schemas.openxmlformats.org/officeDocument/2006/relationships/image" Target="../media/image20.emf"/><Relationship Id="rId5" Type="http://schemas.openxmlformats.org/officeDocument/2006/relationships/image" Target="../media/image17.emf"/><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19.emf"/></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0.bin"/><Relationship Id="rId3" Type="http://schemas.openxmlformats.org/officeDocument/2006/relationships/notesSlide" Target="../notesSlides/notesSlide8.xml"/><Relationship Id="rId7" Type="http://schemas.openxmlformats.org/officeDocument/2006/relationships/image" Target="../media/image22.e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9.bin"/><Relationship Id="rId5" Type="http://schemas.openxmlformats.org/officeDocument/2006/relationships/image" Target="../media/image21.emf"/><Relationship Id="rId10" Type="http://schemas.openxmlformats.org/officeDocument/2006/relationships/image" Target="../media/image24.emf"/><Relationship Id="rId4" Type="http://schemas.openxmlformats.org/officeDocument/2006/relationships/oleObject" Target="../embeddings/oleObject8.bin"/><Relationship Id="rId9" Type="http://schemas.openxmlformats.org/officeDocument/2006/relationships/image" Target="../media/image23.emf"/></Relationships>
</file>

<file path=ppt/slides/_rels/slide9.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notesSlide" Target="../notesSlides/notesSlide9.xml"/><Relationship Id="rId7" Type="http://schemas.openxmlformats.org/officeDocument/2006/relationships/image" Target="../media/image26.e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2.bin"/><Relationship Id="rId5" Type="http://schemas.openxmlformats.org/officeDocument/2006/relationships/image" Target="../media/image25.emf"/><Relationship Id="rId10" Type="http://schemas.openxmlformats.org/officeDocument/2006/relationships/image" Target="../media/image28.emf"/><Relationship Id="rId4" Type="http://schemas.openxmlformats.org/officeDocument/2006/relationships/oleObject" Target="../embeddings/oleObject11.bin"/><Relationship Id="rId9" Type="http://schemas.openxmlformats.org/officeDocument/2006/relationships/image" Target="../media/image2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6700" y="1143000"/>
            <a:ext cx="8610600" cy="5578963"/>
          </a:xfrm>
          <a:prstGeom prst="rect">
            <a:avLst/>
          </a:prstGeom>
        </p:spPr>
        <p:txBody>
          <a:bodyPr wrap="square">
            <a:spAutoFit/>
          </a:bodyPr>
          <a:lstStyle/>
          <a:p>
            <a:pPr algn="just">
              <a:spcBef>
                <a:spcPts val="200"/>
              </a:spcBef>
              <a:spcAft>
                <a:spcPts val="200"/>
              </a:spcAft>
            </a:pPr>
            <a:r>
              <a:rPr lang="en-US" altLang="zh-CN" sz="3600" dirty="0">
                <a:latin typeface="Times New Roman" pitchFamily="18" charset="0"/>
                <a:ea typeface="+mn-ea"/>
                <a:cs typeface="Times New Roman" pitchFamily="18" charset="0"/>
              </a:rPr>
              <a:t>Study on the dynamic response of the </a:t>
            </a:r>
          </a:p>
          <a:p>
            <a:pPr algn="just">
              <a:spcBef>
                <a:spcPts val="200"/>
              </a:spcBef>
              <a:spcAft>
                <a:spcPts val="200"/>
              </a:spcAft>
            </a:pPr>
            <a:r>
              <a:rPr lang="en-US" altLang="zh-CN" sz="3600" dirty="0">
                <a:latin typeface="Times New Roman" pitchFamily="18" charset="0"/>
                <a:ea typeface="+mn-ea"/>
                <a:cs typeface="Times New Roman" pitchFamily="18" charset="0"/>
              </a:rPr>
              <a:t>heavy haul train running on  the </a:t>
            </a:r>
          </a:p>
          <a:p>
            <a:pPr algn="just">
              <a:spcBef>
                <a:spcPts val="200"/>
              </a:spcBef>
              <a:spcAft>
                <a:spcPts val="200"/>
              </a:spcAft>
            </a:pPr>
            <a:r>
              <a:rPr lang="en-US" altLang="zh-CN" sz="3600" dirty="0">
                <a:latin typeface="Times New Roman" pitchFamily="18" charset="0"/>
                <a:ea typeface="+mn-ea"/>
                <a:cs typeface="Times New Roman" pitchFamily="18" charset="0"/>
              </a:rPr>
              <a:t>reverse curve railway line</a:t>
            </a:r>
            <a:endParaRPr lang="en-US" altLang="zh-CN" sz="3600" b="1" dirty="0">
              <a:latin typeface="华文中宋" panose="02010600040101010101" pitchFamily="2" charset="-122"/>
              <a:ea typeface="华文中宋" panose="02010600040101010101" pitchFamily="2" charset="-122"/>
            </a:endParaRPr>
          </a:p>
          <a:p>
            <a:pPr algn="r">
              <a:lnSpc>
                <a:spcPct val="120000"/>
              </a:lnSpc>
            </a:pPr>
            <a:endParaRPr lang="en-US" altLang="zh-CN" sz="2000" b="1" dirty="0">
              <a:latin typeface="华文中宋" panose="02010600040101010101" pitchFamily="2" charset="-122"/>
              <a:ea typeface="华文中宋" panose="02010600040101010101" pitchFamily="2" charset="-122"/>
            </a:endParaRPr>
          </a:p>
          <a:p>
            <a:pPr algn="r">
              <a:lnSpc>
                <a:spcPct val="120000"/>
              </a:lnSpc>
            </a:pPr>
            <a:endParaRPr lang="en-US" altLang="zh-CN" sz="2000" b="1" dirty="0">
              <a:latin typeface="华文中宋" panose="02010600040101010101" pitchFamily="2" charset="-122"/>
              <a:ea typeface="华文中宋" panose="02010600040101010101" pitchFamily="2" charset="-122"/>
            </a:endParaRPr>
          </a:p>
          <a:p>
            <a:pPr algn="r">
              <a:lnSpc>
                <a:spcPct val="120000"/>
              </a:lnSpc>
            </a:pPr>
            <a:endParaRPr lang="en-US" altLang="zh-CN" sz="2000" b="1" dirty="0">
              <a:latin typeface="华文中宋" panose="02010600040101010101" pitchFamily="2" charset="-122"/>
              <a:ea typeface="华文中宋" panose="02010600040101010101" pitchFamily="2" charset="-122"/>
            </a:endParaRPr>
          </a:p>
          <a:p>
            <a:pPr algn="r">
              <a:lnSpc>
                <a:spcPct val="120000"/>
              </a:lnSpc>
            </a:pPr>
            <a:endParaRPr lang="en-US" altLang="zh-CN" sz="2000" b="1" dirty="0">
              <a:latin typeface="华文中宋" panose="02010600040101010101" pitchFamily="2" charset="-122"/>
              <a:ea typeface="华文中宋" panose="02010600040101010101" pitchFamily="2" charset="-122"/>
            </a:endParaRPr>
          </a:p>
          <a:p>
            <a:pPr algn="just">
              <a:lnSpc>
                <a:spcPct val="120000"/>
              </a:lnSpc>
              <a:spcAft>
                <a:spcPts val="600"/>
              </a:spcAft>
            </a:pPr>
            <a:r>
              <a:rPr lang="zh-CN" altLang="en-US" sz="2000" b="1" dirty="0">
                <a:latin typeface="Times New Roman" pitchFamily="18" charset="0"/>
                <a:ea typeface="华文中宋" panose="02010600040101010101" pitchFamily="2" charset="-122"/>
                <a:cs typeface="Times New Roman" pitchFamily="18" charset="0"/>
              </a:rPr>
              <a:t>                                                                                             </a:t>
            </a:r>
            <a:r>
              <a:rPr lang="en-US" altLang="zh-CN" sz="2000" b="1" dirty="0">
                <a:latin typeface="Times New Roman" pitchFamily="18" charset="0"/>
                <a:ea typeface="华文中宋" panose="02010600040101010101" pitchFamily="2" charset="-122"/>
                <a:cs typeface="Times New Roman" pitchFamily="18" charset="0"/>
              </a:rPr>
              <a:t>Zhou </a:t>
            </a:r>
            <a:r>
              <a:rPr lang="en-US" altLang="zh-CN" sz="2000" b="1" dirty="0" err="1">
                <a:latin typeface="Times New Roman" pitchFamily="18" charset="0"/>
                <a:ea typeface="华文中宋" panose="02010600040101010101" pitchFamily="2" charset="-122"/>
                <a:cs typeface="Times New Roman" pitchFamily="18" charset="0"/>
              </a:rPr>
              <a:t>Shuang</a:t>
            </a:r>
            <a:endParaRPr lang="en-US" altLang="zh-CN" b="1" dirty="0">
              <a:latin typeface="Times New Roman" pitchFamily="18" charset="0"/>
              <a:ea typeface="华文中宋" panose="02010600040101010101" pitchFamily="2" charset="-122"/>
              <a:cs typeface="Times New Roman" pitchFamily="18" charset="0"/>
            </a:endParaRPr>
          </a:p>
          <a:p>
            <a:pPr algn="r">
              <a:lnSpc>
                <a:spcPct val="120000"/>
              </a:lnSpc>
            </a:pPr>
            <a:r>
              <a:rPr lang="zh-CN" altLang="en-US" b="1" dirty="0">
                <a:latin typeface="Times New Roman" pitchFamily="18" charset="0"/>
                <a:ea typeface="华文中宋" panose="02010600040101010101" pitchFamily="2" charset="-122"/>
                <a:cs typeface="Times New Roman" pitchFamily="18" charset="0"/>
              </a:rPr>
              <a:t>    </a:t>
            </a:r>
            <a:r>
              <a:rPr lang="en-US" altLang="zh-CN" b="1" dirty="0">
                <a:latin typeface="Times New Roman" pitchFamily="18" charset="0"/>
                <a:ea typeface="华文中宋" panose="02010600040101010101" pitchFamily="2" charset="-122"/>
                <a:cs typeface="Times New Roman" pitchFamily="18" charset="0"/>
              </a:rPr>
              <a:t>Beijing </a:t>
            </a:r>
            <a:r>
              <a:rPr lang="en-US" altLang="zh-CN" b="1" dirty="0" err="1">
                <a:latin typeface="Times New Roman" pitchFamily="18" charset="0"/>
                <a:ea typeface="华文中宋" panose="02010600040101010101" pitchFamily="2" charset="-122"/>
                <a:cs typeface="Times New Roman" pitchFamily="18" charset="0"/>
              </a:rPr>
              <a:t>Jiaotong</a:t>
            </a:r>
            <a:r>
              <a:rPr lang="en-US" altLang="zh-CN" b="1" dirty="0">
                <a:latin typeface="Times New Roman" pitchFamily="18" charset="0"/>
                <a:ea typeface="华文中宋" panose="02010600040101010101" pitchFamily="2" charset="-122"/>
                <a:cs typeface="Times New Roman" pitchFamily="18" charset="0"/>
              </a:rPr>
              <a:t> </a:t>
            </a:r>
            <a:r>
              <a:rPr lang="en-US" altLang="zh-CN" b="1" dirty="0" err="1">
                <a:latin typeface="Times New Roman" pitchFamily="18" charset="0"/>
                <a:ea typeface="华文中宋" panose="02010600040101010101" pitchFamily="2" charset="-122"/>
                <a:cs typeface="Times New Roman" pitchFamily="18" charset="0"/>
              </a:rPr>
              <a:t>unversity</a:t>
            </a:r>
            <a:endParaRPr lang="en-US" altLang="zh-CN" b="1" dirty="0">
              <a:latin typeface="Times New Roman" pitchFamily="18" charset="0"/>
              <a:ea typeface="华文中宋" panose="02010600040101010101" pitchFamily="2" charset="-122"/>
              <a:cs typeface="Times New Roman" pitchFamily="18" charset="0"/>
            </a:endParaRPr>
          </a:p>
          <a:p>
            <a:pPr algn="r">
              <a:lnSpc>
                <a:spcPct val="120000"/>
              </a:lnSpc>
            </a:pPr>
            <a:endParaRPr lang="en-US" altLang="zh-CN" b="1" dirty="0">
              <a:latin typeface="华文中宋" panose="02010600040101010101" pitchFamily="2" charset="-122"/>
              <a:ea typeface="华文中宋" panose="02010600040101010101" pitchFamily="2" charset="-122"/>
            </a:endParaRPr>
          </a:p>
          <a:p>
            <a:pPr algn="r">
              <a:lnSpc>
                <a:spcPct val="120000"/>
              </a:lnSpc>
            </a:pPr>
            <a:endParaRPr lang="en-US" altLang="zh-CN" b="1" dirty="0">
              <a:latin typeface="华文中宋" panose="02010600040101010101" pitchFamily="2" charset="-122"/>
              <a:ea typeface="华文中宋" panose="02010600040101010101" pitchFamily="2" charset="-122"/>
            </a:endParaRPr>
          </a:p>
          <a:p>
            <a:pPr algn="ctr">
              <a:lnSpc>
                <a:spcPct val="120000"/>
              </a:lnSpc>
            </a:pPr>
            <a:r>
              <a:rPr lang="en-US" altLang="zh-CN" b="1" dirty="0" err="1">
                <a:latin typeface="Times New Roman" panose="02020603050405020304" pitchFamily="18" charset="0"/>
                <a:cs typeface="Times New Roman" panose="02020603050405020304" pitchFamily="18" charset="0"/>
              </a:rPr>
              <a:t>PengShan</a:t>
            </a:r>
            <a:r>
              <a:rPr lang="en-US" altLang="zh-CN" b="1" dirty="0">
                <a:latin typeface="Times New Roman" panose="02020603050405020304" pitchFamily="18" charset="0"/>
                <a:cs typeface="Times New Roman" panose="02020603050405020304" pitchFamily="18" charset="0"/>
              </a:rPr>
              <a:t>, 2018-10-19</a:t>
            </a:r>
            <a:endParaRPr lang="zh-CN" altLang="en-US" b="1" dirty="0">
              <a:latin typeface="Times New Roman" panose="02020603050405020304" pitchFamily="18" charset="0"/>
              <a:cs typeface="Times New Roman" panose="02020603050405020304" pitchFamily="18" charset="0"/>
            </a:endParaRP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76200" y="990600"/>
            <a:ext cx="8915400" cy="1569660"/>
          </a:xfrm>
          <a:prstGeom prst="rect">
            <a:avLst/>
          </a:prstGeom>
          <a:noFill/>
        </p:spPr>
        <p:txBody>
          <a:bodyPr wrap="square" rtlCol="0">
            <a:spAutoFit/>
          </a:bodyPr>
          <a:lstStyle/>
          <a:p>
            <a:pPr marL="285750" indent="-285750" algn="just">
              <a:spcAft>
                <a:spcPts val="0"/>
              </a:spcAft>
              <a:buFont typeface="Wingdings" panose="05000000000000000000" pitchFamily="2" charset="2"/>
              <a:buChar char="Ø"/>
            </a:pPr>
            <a:r>
              <a:rPr lang="en-US" altLang="zh-CN" sz="1600" b="1" dirty="0">
                <a:latin typeface="Times New Roman" panose="02020603050405020304" pitchFamily="18" charset="0"/>
                <a:ea typeface="+mn-ea"/>
                <a:cs typeface="Times New Roman" panose="02020603050405020304" pitchFamily="18" charset="0"/>
              </a:rPr>
              <a:t>Study on the dynamic response of trains under the influence of the length of intermediate straight line</a:t>
            </a:r>
          </a:p>
          <a:p>
            <a:pPr indent="457200" algn="just">
              <a:spcAft>
                <a:spcPts val="1200"/>
              </a:spcAft>
            </a:pPr>
            <a:r>
              <a:rPr lang="en-US" altLang="zh-CN" sz="1600" dirty="0">
                <a:latin typeface="Times New Roman" pitchFamily="18" charset="0"/>
                <a:cs typeface="Times New Roman" pitchFamily="18" charset="0"/>
              </a:rPr>
              <a:t>The calculated ultra-high referring to the specification and the actual highest one was deemed as the simulated ultra-high. The length of circular curve and intermediate straight line were both 100 m, and the radius of circular curve was 6000 m, and the speed of the train was 80 km/h, and the length of the easement curve just were shown in the table below: </a:t>
            </a:r>
          </a:p>
        </p:txBody>
      </p:sp>
      <p:sp>
        <p:nvSpPr>
          <p:cNvPr id="10" name="Text Box 6"/>
          <p:cNvSpPr txBox="1">
            <a:spLocks noChangeArrowheads="1"/>
          </p:cNvSpPr>
          <p:nvPr/>
        </p:nvSpPr>
        <p:spPr bwMode="auto">
          <a:xfrm>
            <a:off x="1759507" y="329860"/>
            <a:ext cx="73453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53882" dir="2700000" algn="ctr" rotWithShape="0">
                    <a:srgbClr val="000066"/>
                  </a:outerShdw>
                </a:effectLst>
              </a14:hiddenEffects>
            </a:ext>
          </a:extLst>
        </p:spPr>
        <p:txBody>
          <a:bodyPr>
            <a:spAutoFit/>
          </a:bodyPr>
          <a:lstStyle/>
          <a:p>
            <a:pPr algn="r">
              <a:defRPr/>
            </a:pPr>
            <a:r>
              <a:rPr lang="en-US" altLang="zh-CN" b="1" dirty="0">
                <a:solidFill>
                  <a:srgbClr val="FF0000"/>
                </a:solidFill>
                <a:latin typeface="Times New Roman" pitchFamily="18" charset="0"/>
                <a:ea typeface="华文中宋" panose="02010600040101010101" pitchFamily="2" charset="-122"/>
                <a:cs typeface="Times New Roman" pitchFamily="18" charset="0"/>
              </a:rPr>
              <a:t>Analysis</a:t>
            </a:r>
            <a:r>
              <a:rPr lang="en-US" altLang="zh-CN" b="1" dirty="0">
                <a:solidFill>
                  <a:srgbClr val="FF0000"/>
                </a:solidFill>
                <a:effectLst>
                  <a:outerShdw blurRad="38100" dist="38100" dir="2700000" algn="tl">
                    <a:srgbClr val="C0C0C0"/>
                  </a:outerShdw>
                </a:effectLst>
                <a:latin typeface="Times New Roman" pitchFamily="18" charset="0"/>
                <a:ea typeface="华文中宋" panose="02010600040101010101" pitchFamily="2" charset="-122"/>
                <a:cs typeface="Times New Roman" pitchFamily="18" charset="0"/>
              </a:rPr>
              <a:t> of the dynamic response of the vehicle </a:t>
            </a:r>
            <a:endParaRPr lang="zh-CN" altLang="en-US" b="1" dirty="0">
              <a:solidFill>
                <a:srgbClr val="FF0000"/>
              </a:solidFill>
              <a:effectLst>
                <a:outerShdw blurRad="38100" dist="38100" dir="2700000" algn="tl">
                  <a:srgbClr val="C0C0C0"/>
                </a:outerShdw>
              </a:effectLst>
              <a:latin typeface="Times New Roman" pitchFamily="18" charset="0"/>
              <a:ea typeface="华文中宋" panose="02010600040101010101" pitchFamily="2" charset="-122"/>
              <a:cs typeface="Times New Roman" pitchFamily="18" charset="0"/>
            </a:endParaRPr>
          </a:p>
        </p:txBody>
      </p:sp>
      <p:graphicFrame>
        <p:nvGraphicFramePr>
          <p:cNvPr id="8" name="对象 7"/>
          <p:cNvGraphicFramePr>
            <a:graphicFrameLocks noChangeAspect="1"/>
          </p:cNvGraphicFramePr>
          <p:nvPr>
            <p:extLst>
              <p:ext uri="{D42A27DB-BD31-4B8C-83A1-F6EECF244321}">
                <p14:modId xmlns:p14="http://schemas.microsoft.com/office/powerpoint/2010/main" val="3097412539"/>
              </p:ext>
            </p:extLst>
          </p:nvPr>
        </p:nvGraphicFramePr>
        <p:xfrm>
          <a:off x="257412" y="4685489"/>
          <a:ext cx="2700000" cy="1881818"/>
        </p:xfrm>
        <a:graphic>
          <a:graphicData uri="http://schemas.openxmlformats.org/presentationml/2006/ole">
            <mc:AlternateContent xmlns:mc="http://schemas.openxmlformats.org/markup-compatibility/2006">
              <mc:Choice xmlns:v="urn:schemas-microsoft-com:vml" Requires="v">
                <p:oleObj spid="_x0000_s13564" name="Graph" r:id="rId4" imgW="32261167" imgH="22478850" progId="Origin50.Graph">
                  <p:embed/>
                </p:oleObj>
              </mc:Choice>
              <mc:Fallback>
                <p:oleObj name="Graph" r:id="rId4" imgW="32261167" imgH="22478850" progId="Origin50.Graph">
                  <p:embed/>
                  <p:pic>
                    <p:nvPicPr>
                      <p:cNvPr id="0" name="Object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412" y="4685489"/>
                        <a:ext cx="2700000" cy="18818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对象 14"/>
          <p:cNvGraphicFramePr>
            <a:graphicFrameLocks noChangeAspect="1"/>
          </p:cNvGraphicFramePr>
          <p:nvPr>
            <p:extLst>
              <p:ext uri="{D42A27DB-BD31-4B8C-83A1-F6EECF244321}">
                <p14:modId xmlns:p14="http://schemas.microsoft.com/office/powerpoint/2010/main" val="1091913703"/>
              </p:ext>
            </p:extLst>
          </p:nvPr>
        </p:nvGraphicFramePr>
        <p:xfrm>
          <a:off x="3249437" y="4685489"/>
          <a:ext cx="2700000" cy="1881818"/>
        </p:xfrm>
        <a:graphic>
          <a:graphicData uri="http://schemas.openxmlformats.org/presentationml/2006/ole">
            <mc:AlternateContent xmlns:mc="http://schemas.openxmlformats.org/markup-compatibility/2006">
              <mc:Choice xmlns:v="urn:schemas-microsoft-com:vml" Requires="v">
                <p:oleObj spid="_x0000_s13565" name="Graph" r:id="rId6" imgW="32261167" imgH="22478850" progId="Origin50.Graph">
                  <p:embed/>
                </p:oleObj>
              </mc:Choice>
              <mc:Fallback>
                <p:oleObj name="Graph" r:id="rId6" imgW="32261167" imgH="22478850" progId="Origin50.Graph">
                  <p:embed/>
                  <p:pic>
                    <p:nvPicPr>
                      <p:cNvPr id="0" name="Object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49437" y="4685489"/>
                        <a:ext cx="2700000" cy="18818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对象 16"/>
          <p:cNvGraphicFramePr>
            <a:graphicFrameLocks noChangeAspect="1"/>
          </p:cNvGraphicFramePr>
          <p:nvPr>
            <p:extLst>
              <p:ext uri="{D42A27DB-BD31-4B8C-83A1-F6EECF244321}">
                <p14:modId xmlns:p14="http://schemas.microsoft.com/office/powerpoint/2010/main" val="2627374742"/>
              </p:ext>
            </p:extLst>
          </p:nvPr>
        </p:nvGraphicFramePr>
        <p:xfrm>
          <a:off x="6242964" y="4685489"/>
          <a:ext cx="2700000" cy="1881818"/>
        </p:xfrm>
        <a:graphic>
          <a:graphicData uri="http://schemas.openxmlformats.org/presentationml/2006/ole">
            <mc:AlternateContent xmlns:mc="http://schemas.openxmlformats.org/markup-compatibility/2006">
              <mc:Choice xmlns:v="urn:schemas-microsoft-com:vml" Requires="v">
                <p:oleObj spid="_x0000_s13566" name="Graph" r:id="rId8" imgW="32261167" imgH="22478850" progId="Origin50.Graph">
                  <p:embed/>
                </p:oleObj>
              </mc:Choice>
              <mc:Fallback>
                <p:oleObj name="Graph" r:id="rId8" imgW="32261167" imgH="22478850" progId="Origin50.Graph">
                  <p:embed/>
                  <p:pic>
                    <p:nvPicPr>
                      <p:cNvPr id="0" name="Object 1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42964" y="4685489"/>
                        <a:ext cx="2700000" cy="18818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TextBox 8"/>
          <p:cNvSpPr txBox="1"/>
          <p:nvPr/>
        </p:nvSpPr>
        <p:spPr>
          <a:xfrm>
            <a:off x="76200" y="3352800"/>
            <a:ext cx="8915400" cy="1323439"/>
          </a:xfrm>
          <a:prstGeom prst="rect">
            <a:avLst/>
          </a:prstGeom>
          <a:noFill/>
        </p:spPr>
        <p:txBody>
          <a:bodyPr wrap="square" rtlCol="0">
            <a:spAutoFit/>
          </a:bodyPr>
          <a:lstStyle/>
          <a:p>
            <a:pPr indent="457200" algn="just"/>
            <a:r>
              <a:rPr lang="en-US" altLang="zh-CN" sz="1600" dirty="0">
                <a:latin typeface="Times New Roman" pitchFamily="18" charset="0"/>
                <a:cs typeface="Times New Roman" pitchFamily="18" charset="0"/>
              </a:rPr>
              <a:t>The simulation calculation was carried out according to the set working condition, and the maximum of horizontal and vertical acceleration, horizontal and vertical wheel/rail force, derailment coefficient, and the rate of wheel load reduction, and the minimum of vertical wheel/rail force are extracted.</a:t>
            </a:r>
          </a:p>
          <a:p>
            <a:pPr indent="457200" algn="just"/>
            <a:r>
              <a:rPr lang="en-US" altLang="zh-CN" sz="1600" dirty="0">
                <a:latin typeface="Times New Roman" pitchFamily="18" charset="0"/>
                <a:cs typeface="Times New Roman" pitchFamily="18" charset="0"/>
              </a:rPr>
              <a:t>The maximum and minimum of vertical wheel/rail force and derailment coefficient were taken as the example, just as shown in figure.</a:t>
            </a:r>
          </a:p>
        </p:txBody>
      </p:sp>
      <p:pic>
        <p:nvPicPr>
          <p:cNvPr id="4" name="图片 3"/>
          <p:cNvPicPr>
            <a:picLocks noChangeAspect="1"/>
          </p:cNvPicPr>
          <p:nvPr/>
        </p:nvPicPr>
        <p:blipFill>
          <a:blip r:embed="rId10"/>
          <a:stretch>
            <a:fillRect/>
          </a:stretch>
        </p:blipFill>
        <p:spPr>
          <a:xfrm>
            <a:off x="1895679" y="2537640"/>
            <a:ext cx="5276441" cy="1049368"/>
          </a:xfrm>
          <a:prstGeom prst="rect">
            <a:avLst/>
          </a:prstGeom>
        </p:spPr>
      </p:pic>
      <p:sp>
        <p:nvSpPr>
          <p:cNvPr id="12" name="矩形 11"/>
          <p:cNvSpPr/>
          <p:nvPr/>
        </p:nvSpPr>
        <p:spPr>
          <a:xfrm>
            <a:off x="152400" y="6514289"/>
            <a:ext cx="2921911" cy="307777"/>
          </a:xfrm>
          <a:prstGeom prst="rect">
            <a:avLst/>
          </a:prstGeom>
        </p:spPr>
        <p:txBody>
          <a:bodyPr wrap="square">
            <a:spAutoFit/>
          </a:bodyPr>
          <a:lstStyle/>
          <a:p>
            <a:r>
              <a:rPr lang="en-US" altLang="zh-CN" sz="1400" dirty="0">
                <a:latin typeface="Times New Roman" pitchFamily="18" charset="0"/>
                <a:cs typeface="Times New Roman" pitchFamily="18" charset="0"/>
              </a:rPr>
              <a:t>Maximum of vertical wheel-rail force</a:t>
            </a:r>
            <a:endParaRPr lang="zh-CN" altLang="en-US" sz="1400" dirty="0">
              <a:latin typeface="Times New Roman" pitchFamily="18" charset="0"/>
              <a:cs typeface="Times New Roman" pitchFamily="18" charset="0"/>
            </a:endParaRPr>
          </a:p>
        </p:txBody>
      </p:sp>
      <p:sp>
        <p:nvSpPr>
          <p:cNvPr id="13" name="矩形 12"/>
          <p:cNvSpPr/>
          <p:nvPr/>
        </p:nvSpPr>
        <p:spPr>
          <a:xfrm>
            <a:off x="3870767" y="6516522"/>
            <a:ext cx="1802032" cy="307777"/>
          </a:xfrm>
          <a:prstGeom prst="rect">
            <a:avLst/>
          </a:prstGeom>
        </p:spPr>
        <p:txBody>
          <a:bodyPr wrap="none">
            <a:spAutoFit/>
          </a:bodyPr>
          <a:lstStyle/>
          <a:p>
            <a:r>
              <a:rPr lang="en-US" altLang="zh-CN" sz="1400" dirty="0">
                <a:latin typeface="Times New Roman" pitchFamily="18" charset="0"/>
                <a:cs typeface="Times New Roman" pitchFamily="18" charset="0"/>
              </a:rPr>
              <a:t>Derailment coefficient</a:t>
            </a:r>
            <a:endParaRPr lang="zh-CN" altLang="en-US" sz="1400" dirty="0">
              <a:latin typeface="Times New Roman" pitchFamily="18" charset="0"/>
              <a:cs typeface="Times New Roman" pitchFamily="18" charset="0"/>
            </a:endParaRPr>
          </a:p>
        </p:txBody>
      </p:sp>
      <p:sp>
        <p:nvSpPr>
          <p:cNvPr id="16" name="矩形 15"/>
          <p:cNvSpPr/>
          <p:nvPr/>
        </p:nvSpPr>
        <p:spPr>
          <a:xfrm>
            <a:off x="6172200" y="6516522"/>
            <a:ext cx="2857801" cy="307777"/>
          </a:xfrm>
          <a:prstGeom prst="rect">
            <a:avLst/>
          </a:prstGeom>
        </p:spPr>
        <p:txBody>
          <a:bodyPr wrap="square">
            <a:spAutoFit/>
          </a:bodyPr>
          <a:lstStyle/>
          <a:p>
            <a:r>
              <a:rPr lang="en-US" altLang="zh-CN" sz="1400" dirty="0">
                <a:latin typeface="Times New Roman" pitchFamily="18" charset="0"/>
                <a:cs typeface="Times New Roman" pitchFamily="18" charset="0"/>
              </a:rPr>
              <a:t>Minimum of vertical wheel-rail force</a:t>
            </a:r>
            <a:endParaRPr lang="zh-CN" altLang="en-US" sz="1400" dirty="0">
              <a:latin typeface="Times New Roman" pitchFamily="18" charset="0"/>
              <a:cs typeface="Times New Roman" pitchFamily="18" charset="0"/>
            </a:endParaRPr>
          </a:p>
        </p:txBody>
      </p:sp>
    </p:spTree>
    <p:extLst>
      <p:ext uri="{BB962C8B-B14F-4D97-AF65-F5344CB8AC3E}">
        <p14:creationId xmlns:p14="http://schemas.microsoft.com/office/powerpoint/2010/main" val="30384519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28600" y="1066800"/>
            <a:ext cx="8716963" cy="5765681"/>
          </a:xfrm>
          <a:prstGeom prst="rect">
            <a:avLst/>
          </a:prstGeom>
          <a:noFill/>
        </p:spPr>
        <p:txBody>
          <a:bodyPr wrap="square" rtlCol="0">
            <a:spAutoFit/>
          </a:bodyPr>
          <a:lstStyle/>
          <a:p>
            <a:pPr algn="just">
              <a:spcBef>
                <a:spcPts val="200"/>
              </a:spcBef>
              <a:spcAft>
                <a:spcPts val="200"/>
              </a:spcAft>
              <a:buFont typeface="Wingdings" panose="05000000000000000000" pitchFamily="2" charset="2"/>
              <a:buChar char="Ø"/>
            </a:pPr>
            <a:r>
              <a:rPr lang="en-US" altLang="zh-CN" sz="1600" dirty="0">
                <a:latin typeface="Times New Roman" panose="02020603050405020304" pitchFamily="18" charset="0"/>
                <a:ea typeface="+mn-ea"/>
                <a:cs typeface="Times New Roman" panose="02020603050405020304" pitchFamily="18" charset="0"/>
              </a:rPr>
              <a:t>The trends of dynamic response of trains under the influence of circular curve, easement curve and length of intermediate straight line were same with the case of using the calculated ultra-high referring to the specification and the actual one.</a:t>
            </a:r>
          </a:p>
          <a:p>
            <a:pPr algn="just">
              <a:spcBef>
                <a:spcPts val="200"/>
              </a:spcBef>
              <a:spcAft>
                <a:spcPts val="200"/>
              </a:spcAft>
              <a:buFont typeface="Wingdings" panose="05000000000000000000" pitchFamily="2" charset="2"/>
              <a:buChar char="Ø"/>
            </a:pPr>
            <a:r>
              <a:rPr lang="en-US" altLang="zh-CN" sz="1600" dirty="0">
                <a:latin typeface="Times New Roman" panose="02020603050405020304" pitchFamily="18" charset="0"/>
                <a:ea typeface="+mn-ea"/>
                <a:cs typeface="Times New Roman" panose="02020603050405020304" pitchFamily="18" charset="0"/>
              </a:rPr>
              <a:t>The maximum of the dynamic response of train increases with the decrease of curve radius and the increase of the speed of the train, and the minimum of vertical wheel-rail force decreases with the decrease of curve radius and the increase of the speed of the train with the case of using the calculated ultra-high referring to the specification and the actual one.</a:t>
            </a:r>
          </a:p>
          <a:p>
            <a:pPr algn="just">
              <a:spcBef>
                <a:spcPts val="200"/>
              </a:spcBef>
              <a:spcAft>
                <a:spcPts val="200"/>
              </a:spcAft>
              <a:buFont typeface="Wingdings" panose="05000000000000000000" pitchFamily="2" charset="2"/>
              <a:buChar char="Ø"/>
            </a:pPr>
            <a:r>
              <a:rPr lang="en-US" altLang="zh-CN" sz="1600" dirty="0">
                <a:latin typeface="Times New Roman" panose="02020603050405020304" pitchFamily="18" charset="0"/>
                <a:ea typeface="+mn-ea"/>
                <a:cs typeface="Times New Roman" panose="02020603050405020304" pitchFamily="18" charset="0"/>
              </a:rPr>
              <a:t>The maximum of the dynamic response of train decreases with the increase of the length of circular curve, and the minimum of vertical wheel-rail force increases with the increase of the length of circular curve.</a:t>
            </a:r>
          </a:p>
          <a:p>
            <a:pPr algn="just">
              <a:spcBef>
                <a:spcPts val="200"/>
              </a:spcBef>
              <a:spcAft>
                <a:spcPts val="200"/>
              </a:spcAft>
              <a:buFont typeface="Wingdings" panose="05000000000000000000" pitchFamily="2" charset="2"/>
              <a:buChar char="Ø"/>
            </a:pPr>
            <a:r>
              <a:rPr lang="en-US" altLang="zh-CN" sz="1600" dirty="0">
                <a:latin typeface="Times New Roman" panose="02020603050405020304" pitchFamily="18" charset="0"/>
                <a:ea typeface="+mn-ea"/>
                <a:cs typeface="Times New Roman" panose="02020603050405020304" pitchFamily="18" charset="0"/>
              </a:rPr>
              <a:t>The maximum of the dynamic response of train decreases with the increase of the length of transition curve, but the decrease decreases, and then gradually tends to stabilize; the minimum of vertical wheel-rail force increases with the increase of the length of transition r curve, but the increase decreases, and then gradually tends to stabilize.</a:t>
            </a:r>
          </a:p>
          <a:p>
            <a:pPr algn="just">
              <a:spcBef>
                <a:spcPts val="200"/>
              </a:spcBef>
              <a:spcAft>
                <a:spcPts val="200"/>
              </a:spcAft>
              <a:buFont typeface="Wingdings" panose="05000000000000000000" pitchFamily="2" charset="2"/>
              <a:buChar char="Ø"/>
            </a:pPr>
            <a:r>
              <a:rPr lang="en-US" altLang="zh-CN" sz="1600" dirty="0">
                <a:latin typeface="Times New Roman" panose="02020603050405020304" pitchFamily="18" charset="0"/>
                <a:ea typeface="+mn-ea"/>
                <a:cs typeface="Times New Roman" panose="02020603050405020304" pitchFamily="18" charset="0"/>
              </a:rPr>
              <a:t>The maximum of the dynamic response of train decreases with the increase of length of intermediate straight line, but when length of intermediate straight line is less than 20 m, the maximum decreases sharply, and the analysis results show that the intermediate straight line was not allowed in the reverse curve.</a:t>
            </a:r>
          </a:p>
          <a:p>
            <a:pPr algn="just">
              <a:spcBef>
                <a:spcPts val="200"/>
              </a:spcBef>
              <a:spcAft>
                <a:spcPts val="200"/>
              </a:spcAft>
              <a:buFont typeface="Wingdings" panose="05000000000000000000" pitchFamily="2" charset="2"/>
              <a:buChar char="Ø"/>
            </a:pPr>
            <a:r>
              <a:rPr lang="en-US" altLang="zh-CN" sz="1600" dirty="0">
                <a:latin typeface="Times New Roman" panose="02020603050405020304" pitchFamily="18" charset="0"/>
                <a:ea typeface="+mn-ea"/>
                <a:cs typeface="Times New Roman" panose="02020603050405020304" pitchFamily="18" charset="0"/>
              </a:rPr>
              <a:t>The dynamic response of train varied greatly using the actual ultra-high than that of using the calculated ultra-high, and the maximum of the dynamic response of train using the ultra-high was larger that of using the calculated ultra-high, and the minimum of vertical wheel-rail force using the actual ultra-high was smaller that of using the calculated ultra-high</a:t>
            </a:r>
            <a:endParaRPr lang="zh-CN" altLang="zh-CN" sz="1600" dirty="0">
              <a:latin typeface="Times New Roman" panose="02020603050405020304" pitchFamily="18" charset="0"/>
              <a:ea typeface="+mn-ea"/>
              <a:cs typeface="Times New Roman" panose="02020603050405020304" pitchFamily="18" charset="0"/>
            </a:endParaRPr>
          </a:p>
        </p:txBody>
      </p:sp>
      <p:sp>
        <p:nvSpPr>
          <p:cNvPr id="10" name="Text Box 6"/>
          <p:cNvSpPr txBox="1">
            <a:spLocks noChangeArrowheads="1"/>
          </p:cNvSpPr>
          <p:nvPr/>
        </p:nvSpPr>
        <p:spPr bwMode="auto">
          <a:xfrm>
            <a:off x="1600200" y="304800"/>
            <a:ext cx="73453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53882" dir="2700000" algn="ctr" rotWithShape="0">
                    <a:srgbClr val="000066"/>
                  </a:outerShdw>
                </a:effectLst>
              </a14:hiddenEffects>
            </a:ext>
          </a:extLst>
        </p:spPr>
        <p:txBody>
          <a:bodyPr>
            <a:spAutoFit/>
          </a:bodyPr>
          <a:lstStyle/>
          <a:p>
            <a:pPr algn="r">
              <a:defRPr/>
            </a:pPr>
            <a:r>
              <a:rPr lang="en-US" altLang="zh-CN" sz="2800" b="1" dirty="0">
                <a:solidFill>
                  <a:srgbClr val="FF0000"/>
                </a:solidFill>
                <a:latin typeface="Times New Roman" pitchFamily="18" charset="0"/>
                <a:ea typeface="华文中宋" panose="02010600040101010101" pitchFamily="2" charset="-122"/>
                <a:cs typeface="Times New Roman" pitchFamily="18" charset="0"/>
              </a:rPr>
              <a:t>Conclusion</a:t>
            </a:r>
            <a:endParaRPr lang="zh-CN" altLang="en-US" sz="2800" b="1" dirty="0">
              <a:solidFill>
                <a:srgbClr val="FF0000"/>
              </a:solidFill>
              <a:latin typeface="Times New Roman" pitchFamily="18" charset="0"/>
              <a:ea typeface="华文中宋" panose="02010600040101010101" pitchFamily="2" charset="-122"/>
              <a:cs typeface="Times New Roman" pitchFamily="18" charset="0"/>
            </a:endParaRPr>
          </a:p>
        </p:txBody>
      </p:sp>
    </p:spTree>
    <p:extLst>
      <p:ext uri="{BB962C8B-B14F-4D97-AF65-F5344CB8AC3E}">
        <p14:creationId xmlns:p14="http://schemas.microsoft.com/office/powerpoint/2010/main" val="14752413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1676400" y="13767"/>
            <a:ext cx="7345363"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53882" dir="2700000" algn="ctr" rotWithShape="0">
                    <a:srgbClr val="000066"/>
                  </a:outerShdw>
                </a:effectLst>
              </a14:hiddenEffects>
            </a:ext>
          </a:extLst>
        </p:spPr>
        <p:txBody>
          <a:bodyPr>
            <a:spAutoFit/>
          </a:bodyPr>
          <a:lstStyle/>
          <a:p>
            <a:pPr algn="r">
              <a:defRPr/>
            </a:pPr>
            <a:r>
              <a:rPr lang="en-US" altLang="zh-CN" sz="2800" b="1" dirty="0">
                <a:solidFill>
                  <a:srgbClr val="FF0000"/>
                </a:solidFill>
                <a:latin typeface="Times New Roman" pitchFamily="18" charset="0"/>
                <a:ea typeface="华文中宋" panose="02010600040101010101" pitchFamily="2" charset="-122"/>
                <a:cs typeface="Times New Roman" pitchFamily="18" charset="0"/>
              </a:rPr>
              <a:t>Exchange and cooperation </a:t>
            </a:r>
          </a:p>
          <a:p>
            <a:pPr algn="r">
              <a:defRPr/>
            </a:pPr>
            <a:r>
              <a:rPr lang="en-US" altLang="zh-CN" sz="2800" b="1" dirty="0">
                <a:solidFill>
                  <a:srgbClr val="FF0000"/>
                </a:solidFill>
                <a:latin typeface="Times New Roman" pitchFamily="18" charset="0"/>
                <a:ea typeface="华文中宋" panose="02010600040101010101" pitchFamily="2" charset="-122"/>
                <a:cs typeface="Times New Roman" pitchFamily="18" charset="0"/>
              </a:rPr>
              <a:t>with the UM company</a:t>
            </a:r>
            <a:endParaRPr lang="zh-CN" altLang="en-US" sz="2800" b="1" dirty="0">
              <a:solidFill>
                <a:srgbClr val="FF0000"/>
              </a:solidFill>
              <a:latin typeface="Times New Roman" pitchFamily="18" charset="0"/>
              <a:ea typeface="华文中宋" panose="02010600040101010101" pitchFamily="2" charset="-122"/>
              <a:cs typeface="Times New Roman" pitchFamily="18" charset="0"/>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8964" y="1258907"/>
            <a:ext cx="4513635" cy="3385226"/>
          </a:xfrm>
          <a:prstGeom prst="rect">
            <a:avLst/>
          </a:pr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44982" y="2362200"/>
            <a:ext cx="4560000" cy="3420000"/>
          </a:xfrm>
          <a:prstGeom prst="rect">
            <a:avLst/>
          </a:pr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91000" y="3124200"/>
            <a:ext cx="4560000" cy="3420000"/>
          </a:xfrm>
          <a:prstGeom prst="rect">
            <a:avLst/>
          </a:prstGeom>
        </p:spPr>
      </p:pic>
    </p:spTree>
    <p:extLst>
      <p:ext uri="{BB962C8B-B14F-4D97-AF65-F5344CB8AC3E}">
        <p14:creationId xmlns:p14="http://schemas.microsoft.com/office/powerpoint/2010/main" val="1972254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ext Box 6"/>
          <p:cNvSpPr txBox="1">
            <a:spLocks noChangeArrowheads="1"/>
          </p:cNvSpPr>
          <p:nvPr/>
        </p:nvSpPr>
        <p:spPr bwMode="auto">
          <a:xfrm>
            <a:off x="609600" y="2438400"/>
            <a:ext cx="8001000" cy="231050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28575" algn="ctr">
                <a:solidFill>
                  <a:srgbClr val="92270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lvl1pPr>
              <a:defRPr sz="2400">
                <a:solidFill>
                  <a:schemeClr val="tx1"/>
                </a:solidFill>
                <a:latin typeface="Arial" panose="020B0604020202020204" pitchFamily="34" charset="0"/>
                <a:ea typeface="黑体" panose="02010609060101010101" pitchFamily="49" charset="-122"/>
              </a:defRPr>
            </a:lvl1pPr>
            <a:lvl2pPr marL="742950" indent="-285750">
              <a:defRPr sz="2400">
                <a:solidFill>
                  <a:schemeClr val="tx1"/>
                </a:solidFill>
                <a:latin typeface="Arial" panose="020B0604020202020204" pitchFamily="34" charset="0"/>
                <a:ea typeface="黑体" panose="02010609060101010101" pitchFamily="49" charset="-122"/>
              </a:defRPr>
            </a:lvl2pPr>
            <a:lvl3pPr marL="1143000" indent="-228600">
              <a:defRPr sz="2400">
                <a:solidFill>
                  <a:schemeClr val="tx1"/>
                </a:solidFill>
                <a:latin typeface="Arial" panose="020B0604020202020204" pitchFamily="34" charset="0"/>
                <a:ea typeface="黑体" panose="02010609060101010101" pitchFamily="49" charset="-122"/>
              </a:defRPr>
            </a:lvl3pPr>
            <a:lvl4pPr marL="1600200" indent="-228600">
              <a:defRPr sz="2400">
                <a:solidFill>
                  <a:schemeClr val="tx1"/>
                </a:solidFill>
                <a:latin typeface="Arial" panose="020B0604020202020204" pitchFamily="34" charset="0"/>
                <a:ea typeface="黑体" panose="02010609060101010101" pitchFamily="49" charset="-122"/>
              </a:defRPr>
            </a:lvl4pPr>
            <a:lvl5pPr marL="2057400" indent="-228600">
              <a:defRPr sz="2400">
                <a:solidFill>
                  <a:schemeClr val="tx1"/>
                </a:solidFill>
                <a:latin typeface="Arial" panose="020B0604020202020204" pitchFamily="34" charset="0"/>
                <a:ea typeface="黑体" panose="02010609060101010101" pitchFamily="49" charset="-122"/>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黑体" panose="02010609060101010101" pitchFamily="49" charset="-122"/>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黑体" panose="02010609060101010101" pitchFamily="49" charset="-122"/>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黑体" panose="02010609060101010101" pitchFamily="49" charset="-122"/>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黑体" panose="02010609060101010101" pitchFamily="49" charset="-122"/>
              </a:defRPr>
            </a:lvl9pPr>
          </a:lstStyle>
          <a:p>
            <a:pPr algn="ctr" eaLnBrk="1" hangingPunct="1">
              <a:spcBef>
                <a:spcPct val="50000"/>
              </a:spcBef>
            </a:pPr>
            <a:r>
              <a:rPr lang="en-US" altLang="zh-CN" sz="7200" b="1" dirty="0">
                <a:solidFill>
                  <a:srgbClr val="133984"/>
                </a:solidFill>
                <a:latin typeface="Times New Roman" pitchFamily="18" charset="0"/>
                <a:ea typeface="华文隶书" panose="02010800040101010101" pitchFamily="2" charset="-122"/>
                <a:cs typeface="Times New Roman" pitchFamily="18" charset="0"/>
              </a:rPr>
              <a:t>Thanks for your attention</a:t>
            </a:r>
            <a:r>
              <a:rPr lang="zh-CN" altLang="en-US" sz="7200" b="1" dirty="0">
                <a:solidFill>
                  <a:srgbClr val="133984"/>
                </a:solidFill>
                <a:latin typeface="Times New Roman" pitchFamily="18" charset="0"/>
                <a:ea typeface="华文隶书" panose="02010800040101010101" pitchFamily="2" charset="-122"/>
                <a:cs typeface="Times New Roman" pitchFamily="18" charset="0"/>
              </a:rPr>
              <a:t>！</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3223" y="1164526"/>
            <a:ext cx="4191000" cy="3231654"/>
          </a:xfrm>
          <a:prstGeom prst="rect">
            <a:avLst/>
          </a:prstGeom>
          <a:noFill/>
        </p:spPr>
        <p:txBody>
          <a:bodyPr wrap="square" rtlCol="0">
            <a:spAutoFit/>
          </a:bodyPr>
          <a:lstStyle/>
          <a:p>
            <a:pPr indent="457200" algn="just">
              <a:spcAft>
                <a:spcPts val="1200"/>
              </a:spcAft>
            </a:pPr>
            <a:r>
              <a:rPr lang="en-US" altLang="zh-CN" sz="1700" dirty="0">
                <a:latin typeface="Times New Roman" panose="02020603050405020304" pitchFamily="18" charset="0"/>
                <a:cs typeface="Times New Roman" panose="02020603050405020304" pitchFamily="18" charset="0"/>
              </a:rPr>
              <a:t>Extensive attentions of many countries especially those with large size, rich resources, and large quantities of coal and ore are attracted by the heavy haul railway transportation due to its characteristics of large capacity, high efficiency and low transport cost. The success of the haul railway depends on the railway line. The haul railway at home and abroad has been studied deeply, however further studies are needed to meet the rapid development requirements of the heavy haul railway in China.</a:t>
            </a:r>
            <a:endParaRPr lang="en-US" altLang="zh-CN" sz="1700" dirty="0"/>
          </a:p>
        </p:txBody>
      </p:sp>
      <p:sp>
        <p:nvSpPr>
          <p:cNvPr id="10" name="Text Box 6"/>
          <p:cNvSpPr txBox="1">
            <a:spLocks noChangeArrowheads="1"/>
          </p:cNvSpPr>
          <p:nvPr/>
        </p:nvSpPr>
        <p:spPr bwMode="auto">
          <a:xfrm>
            <a:off x="1600200" y="304800"/>
            <a:ext cx="73453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53882" dir="2700000" algn="ctr" rotWithShape="0">
                    <a:srgbClr val="000066"/>
                  </a:outerShdw>
                </a:effectLst>
              </a14:hiddenEffects>
            </a:ext>
          </a:extLst>
        </p:spPr>
        <p:txBody>
          <a:bodyPr>
            <a:spAutoFit/>
          </a:bodyPr>
          <a:lstStyle/>
          <a:p>
            <a:pPr algn="r">
              <a:defRPr/>
            </a:pPr>
            <a:r>
              <a:rPr lang="en-US" altLang="zh-CN" sz="2800" b="1" dirty="0">
                <a:solidFill>
                  <a:srgbClr val="FF0000"/>
                </a:solidFill>
                <a:effectLst>
                  <a:outerShdw blurRad="38100" dist="38100" dir="2700000" algn="tl">
                    <a:srgbClr val="C0C0C0"/>
                  </a:outerShdw>
                </a:effectLst>
                <a:latin typeface="Times New Roman" pitchFamily="18" charset="0"/>
                <a:ea typeface="华文中宋" panose="02010600040101010101" pitchFamily="2" charset="-122"/>
                <a:cs typeface="Times New Roman" pitchFamily="18" charset="0"/>
              </a:rPr>
              <a:t>Background</a:t>
            </a:r>
            <a:endParaRPr lang="zh-CN" altLang="en-US" sz="2800" b="1" dirty="0">
              <a:solidFill>
                <a:srgbClr val="FF0000"/>
              </a:solidFill>
              <a:effectLst>
                <a:outerShdw blurRad="38100" dist="38100" dir="2700000" algn="tl">
                  <a:srgbClr val="C0C0C0"/>
                </a:outerShdw>
              </a:effectLst>
              <a:latin typeface="Times New Roman" pitchFamily="18" charset="0"/>
              <a:ea typeface="华文中宋" panose="02010600040101010101" pitchFamily="2" charset="-122"/>
              <a:cs typeface="Times New Roman" pitchFamily="18" charset="0"/>
            </a:endParaRPr>
          </a:p>
        </p:txBody>
      </p:sp>
      <p:pic>
        <p:nvPicPr>
          <p:cNvPr id="11" name="图片 10" descr="https://timgsa.baidu.com/timg?image&amp;quality=80&amp;size=b9999_10000&amp;sec=1539087491196&amp;di=84879a65fe8a92d09a9eba8af61b4298&amp;imgtype=0&amp;src=http%3A%2F%2Fpic.baike.soso.com%2Fp%2F20140126%2F20140126171157-1225323999.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5613" y="1143000"/>
            <a:ext cx="4679950" cy="3200400"/>
          </a:xfrm>
          <a:prstGeom prst="rect">
            <a:avLst/>
          </a:prstGeom>
          <a:noFill/>
          <a:ln>
            <a:noFill/>
          </a:ln>
        </p:spPr>
      </p:pic>
      <p:sp>
        <p:nvSpPr>
          <p:cNvPr id="12" name="矩形 11"/>
          <p:cNvSpPr/>
          <p:nvPr/>
        </p:nvSpPr>
        <p:spPr>
          <a:xfrm>
            <a:off x="32951" y="4495800"/>
            <a:ext cx="9111049" cy="2185214"/>
          </a:xfrm>
          <a:prstGeom prst="rect">
            <a:avLst/>
          </a:prstGeom>
          <a:noFill/>
        </p:spPr>
        <p:txBody>
          <a:bodyPr wrap="square" rtlCol="0">
            <a:spAutoFit/>
          </a:bodyPr>
          <a:lstStyle/>
          <a:p>
            <a:pPr indent="457200" algn="just">
              <a:spcAft>
                <a:spcPts val="1200"/>
              </a:spcAft>
            </a:pPr>
            <a:r>
              <a:rPr lang="en-US" altLang="zh-CN" sz="1700" dirty="0">
                <a:latin typeface="Times New Roman" panose="02020603050405020304" pitchFamily="18" charset="0"/>
                <a:cs typeface="Times New Roman" panose="02020603050405020304" pitchFamily="18" charset="0"/>
              </a:rPr>
              <a:t>The safety and stability of the running train is affected significantly by the parameters of the heavy haul railway line, however there is slim chance to avoid the reverse curve railway lines with the limit of the topography and other factors, so to choose the reasonable parameters of the heavy haul railway line is an important factor to ensure the safety and stability of heavy haul train running on  the reverse curve railway line, and it is necessary to study on the dynamic response of the heavy haul train running on the reverse curve railway line. The influence of curve radius, length of circular curve, ultra-high, length of intermediate straight line  and length of easement curve of the reverse curve railway line on the dynamic response of haul trains was studied in the paper.</a:t>
            </a:r>
            <a:endParaRPr lang="zh-CN" altLang="zh-CN" sz="17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8786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28600" y="950178"/>
            <a:ext cx="8716963" cy="6001643"/>
          </a:xfrm>
          <a:prstGeom prst="rect">
            <a:avLst/>
          </a:prstGeom>
          <a:noFill/>
        </p:spPr>
        <p:txBody>
          <a:bodyPr wrap="square" rtlCol="0">
            <a:spAutoFit/>
          </a:bodyPr>
          <a:lstStyle>
            <a:defPPr>
              <a:defRPr lang="zh-CN"/>
            </a:defPPr>
            <a:lvl1pPr marL="342900" indent="-342900">
              <a:buFont typeface="Wingdings" panose="05000000000000000000" pitchFamily="2" charset="2"/>
              <a:buChar char="Ø"/>
              <a:defRPr sz="2000"/>
            </a:lvl1pPr>
          </a:lstStyle>
          <a:p>
            <a:pPr marL="0" indent="0" algn="just">
              <a:spcBef>
                <a:spcPts val="0"/>
              </a:spcBef>
              <a:spcAft>
                <a:spcPts val="0"/>
              </a:spcAft>
            </a:pPr>
            <a:r>
              <a:rPr lang="en-US" altLang="zh-CN" sz="1600" dirty="0" err="1">
                <a:latin typeface="Times New Roman" pitchFamily="18" charset="0"/>
                <a:cs typeface="Times New Roman" pitchFamily="18" charset="0"/>
              </a:rPr>
              <a:t>Tian</a:t>
            </a:r>
            <a:r>
              <a:rPr lang="en-US" altLang="zh-CN" sz="1600" dirty="0">
                <a:latin typeface="Times New Roman" pitchFamily="18" charset="0"/>
                <a:cs typeface="Times New Roman" pitchFamily="18" charset="0"/>
              </a:rPr>
              <a:t> studied the dynamic characteristics of heavy haul trains comprehensively, including the dynamic characteristics of trains influenced by the parameters of the planar line and the ramp.</a:t>
            </a:r>
          </a:p>
          <a:p>
            <a:pPr marL="0" indent="0" algn="just">
              <a:spcBef>
                <a:spcPts val="0"/>
              </a:spcBef>
              <a:spcAft>
                <a:spcPts val="0"/>
              </a:spcAft>
            </a:pPr>
            <a:r>
              <a:rPr lang="en-US" altLang="zh-CN" sz="1600" dirty="0">
                <a:latin typeface="Times New Roman" pitchFamily="18" charset="0"/>
                <a:cs typeface="Times New Roman" pitchFamily="18" charset="0"/>
              </a:rPr>
              <a:t>Cheng studied the running safety and stability of vehicles influenced by the parameters of small radius curve of heavy haul trains by changing the speed of the vehicle and the radius of the curve, and some of the conclusions were obtained.</a:t>
            </a:r>
          </a:p>
          <a:p>
            <a:pPr marL="0" indent="0" algn="just">
              <a:spcBef>
                <a:spcPts val="0"/>
              </a:spcBef>
              <a:spcAft>
                <a:spcPts val="0"/>
              </a:spcAft>
            </a:pPr>
            <a:r>
              <a:rPr lang="en-US" altLang="zh-CN" sz="1600" dirty="0">
                <a:latin typeface="Times New Roman" pitchFamily="18" charset="0"/>
                <a:cs typeface="Times New Roman" pitchFamily="18" charset="0"/>
              </a:rPr>
              <a:t>Chen studied the dynamic characteristics of non-accelerating vehicles and accelerating vehicles when passing the small radius curve through the field test, and it was pointed the passage capacity of the accelerating vehicles was smaller than that of the non-accelerating vehicles when passing curve.</a:t>
            </a:r>
          </a:p>
          <a:p>
            <a:pPr marL="0" indent="0" algn="just">
              <a:spcBef>
                <a:spcPts val="0"/>
              </a:spcBef>
              <a:spcAft>
                <a:spcPts val="0"/>
              </a:spcAft>
            </a:pPr>
            <a:r>
              <a:rPr lang="en-US" altLang="zh-CN" sz="1600" dirty="0">
                <a:latin typeface="Times New Roman" pitchFamily="18" charset="0"/>
                <a:cs typeface="Times New Roman" pitchFamily="18" charset="0"/>
              </a:rPr>
              <a:t>Yi established a theory based on the dynamics of vehicle coupled with line to determine the minimum of the radius of curve of high-speed railway, and the model between the dynamics of vehicle coupled with line and the parameters of the curve under the condition of the ideal orbital geometry to get the allowable parameters of the curve line.</a:t>
            </a:r>
          </a:p>
          <a:p>
            <a:pPr marL="0" indent="0" algn="just">
              <a:spcBef>
                <a:spcPts val="0"/>
              </a:spcBef>
              <a:spcAft>
                <a:spcPts val="0"/>
              </a:spcAft>
            </a:pPr>
            <a:r>
              <a:rPr lang="en-US" altLang="zh-CN" sz="1600" dirty="0">
                <a:latin typeface="Times New Roman" pitchFamily="18" charset="0"/>
                <a:cs typeface="Times New Roman" pitchFamily="18" charset="0"/>
              </a:rPr>
              <a:t>Lu got the maximum of the influence range of lateral force and longitudinal force in a reverse curve line by studying dynamic characters of the structure of the reverse curve line caused by the passing heavy haul trains, and the most unfavorable position was where the curve line changes when the heavy haul trains passing by, and there was adverse impact on running safety where the gauge suddenly increased.</a:t>
            </a:r>
          </a:p>
          <a:p>
            <a:pPr marL="0" indent="0" algn="just">
              <a:spcBef>
                <a:spcPts val="0"/>
              </a:spcBef>
              <a:spcAft>
                <a:spcPts val="0"/>
              </a:spcAft>
            </a:pPr>
            <a:r>
              <a:rPr lang="en-US" altLang="zh-CN" sz="1600" dirty="0">
                <a:latin typeface="Times New Roman" pitchFamily="18" charset="0"/>
                <a:cs typeface="Times New Roman" pitchFamily="18" charset="0"/>
              </a:rPr>
              <a:t>Li studied the dynamic characters of vehicles influenced by the parameters of flat profile of the heavy haul line, and the principle how to select the parameters of the heavy haul line was got.</a:t>
            </a:r>
          </a:p>
          <a:p>
            <a:pPr marL="0" indent="0" algn="just">
              <a:spcBef>
                <a:spcPts val="0"/>
              </a:spcBef>
              <a:spcAft>
                <a:spcPts val="0"/>
              </a:spcAft>
            </a:pPr>
            <a:r>
              <a:rPr lang="en-US" altLang="zh-CN" sz="1600" dirty="0" err="1">
                <a:latin typeface="Times New Roman" pitchFamily="18" charset="0"/>
                <a:cs typeface="Times New Roman" pitchFamily="18" charset="0"/>
              </a:rPr>
              <a:t>Stanislav</a:t>
            </a:r>
            <a:r>
              <a:rPr lang="en-US" altLang="zh-CN" sz="1600" dirty="0">
                <a:latin typeface="Times New Roman" pitchFamily="18" charset="0"/>
                <a:cs typeface="Times New Roman" pitchFamily="18" charset="0"/>
              </a:rPr>
              <a:t> </a:t>
            </a:r>
            <a:r>
              <a:rPr lang="en-US" altLang="zh-CN" sz="1600" dirty="0" err="1">
                <a:latin typeface="Times New Roman" pitchFamily="18" charset="0"/>
                <a:cs typeface="Times New Roman" pitchFamily="18" charset="0"/>
              </a:rPr>
              <a:t>Hodas</a:t>
            </a:r>
            <a:r>
              <a:rPr lang="en-US" altLang="zh-CN" sz="1600" dirty="0">
                <a:latin typeface="Times New Roman" pitchFamily="18" charset="0"/>
                <a:cs typeface="Times New Roman" pitchFamily="18" charset="0"/>
              </a:rPr>
              <a:t> studied the design parameters of the line, and the corresponding dynamic parameters and the minimum of the horizontal and vertical curve were studied by establishing the 3D model when the train passing by at the speed of 160km/h, 200km/h, 250km/h, 300km/h.</a:t>
            </a:r>
          </a:p>
          <a:p>
            <a:pPr marL="0" indent="0" algn="just">
              <a:spcBef>
                <a:spcPts val="0"/>
              </a:spcBef>
              <a:spcAft>
                <a:spcPts val="0"/>
              </a:spcAft>
            </a:pPr>
            <a:r>
              <a:rPr lang="en-US" altLang="zh-CN" sz="1600" dirty="0" err="1">
                <a:latin typeface="Times New Roman" pitchFamily="18" charset="0"/>
                <a:cs typeface="Times New Roman" pitchFamily="18" charset="0"/>
              </a:rPr>
              <a:t>Z.Krzysztof</a:t>
            </a:r>
            <a:r>
              <a:rPr lang="en-US" altLang="zh-CN" sz="1600" dirty="0">
                <a:latin typeface="Times New Roman" pitchFamily="18" charset="0"/>
                <a:cs typeface="Times New Roman" pitchFamily="18" charset="0"/>
              </a:rPr>
              <a:t> studied the dynamic characters of vehicles influenced by the radius of the curve, ultra-high and the speed of vehicles when the vehicle running on the curve line.</a:t>
            </a:r>
            <a:endParaRPr lang="zh-CN" altLang="zh-CN" sz="1600" dirty="0">
              <a:latin typeface="Times New Roman" pitchFamily="18" charset="0"/>
              <a:cs typeface="Times New Roman" pitchFamily="18" charset="0"/>
            </a:endParaRPr>
          </a:p>
        </p:txBody>
      </p:sp>
      <p:sp>
        <p:nvSpPr>
          <p:cNvPr id="10" name="Text Box 6"/>
          <p:cNvSpPr txBox="1">
            <a:spLocks noChangeArrowheads="1"/>
          </p:cNvSpPr>
          <p:nvPr/>
        </p:nvSpPr>
        <p:spPr bwMode="auto">
          <a:xfrm>
            <a:off x="1600200" y="304800"/>
            <a:ext cx="7345363"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53882" dir="2700000" algn="ctr" rotWithShape="0">
                    <a:srgbClr val="000066"/>
                  </a:outerShdw>
                </a:effectLst>
              </a14:hiddenEffects>
            </a:ext>
          </a:extLst>
        </p:spPr>
        <p:txBody>
          <a:bodyPr>
            <a:spAutoFit/>
          </a:bodyPr>
          <a:lstStyle/>
          <a:p>
            <a:pPr algn="r">
              <a:defRPr/>
            </a:pPr>
            <a:r>
              <a:rPr lang="en-US" altLang="zh-CN" sz="2800" b="1" dirty="0">
                <a:solidFill>
                  <a:srgbClr val="FF0000"/>
                </a:solidFill>
                <a:latin typeface="Times New Roman" pitchFamily="18" charset="0"/>
                <a:ea typeface="华文中宋" panose="02010600040101010101" pitchFamily="2" charset="-122"/>
                <a:cs typeface="Times New Roman" pitchFamily="18" charset="0"/>
              </a:rPr>
              <a:t>Review</a:t>
            </a:r>
            <a:endParaRPr lang="zh-CN" altLang="en-US" sz="2800" b="1" dirty="0">
              <a:solidFill>
                <a:srgbClr val="FF0000"/>
              </a:solidFill>
              <a:latin typeface="Times New Roman" pitchFamily="18" charset="0"/>
              <a:ea typeface="华文中宋" panose="02010600040101010101" pitchFamily="2" charset="-122"/>
              <a:cs typeface="Times New Roman" pitchFamily="18" charset="0"/>
            </a:endParaRPr>
          </a:p>
        </p:txBody>
      </p:sp>
    </p:spTree>
    <p:extLst>
      <p:ext uri="{BB962C8B-B14F-4D97-AF65-F5344CB8AC3E}">
        <p14:creationId xmlns:p14="http://schemas.microsoft.com/office/powerpoint/2010/main" val="972359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28600" y="990600"/>
            <a:ext cx="8716963" cy="2954655"/>
          </a:xfrm>
          <a:prstGeom prst="rect">
            <a:avLst/>
          </a:prstGeom>
          <a:noFill/>
        </p:spPr>
        <p:txBody>
          <a:bodyPr wrap="square" rtlCol="0">
            <a:spAutoFit/>
          </a:bodyPr>
          <a:lstStyle/>
          <a:p>
            <a:pPr indent="457200" algn="just"/>
            <a:r>
              <a:rPr lang="en-US" altLang="zh-CN" sz="1400" dirty="0">
                <a:latin typeface="Times New Roman" pitchFamily="18" charset="0"/>
                <a:cs typeface="Times New Roman" pitchFamily="18" charset="0"/>
              </a:rPr>
              <a:t>There are lots of frictional contacts and elastic contacts between various parts of the train due to heavy haul train is a complex multi-body system, so the reasonable simplification of the train model was carried out according to the actual situation.</a:t>
            </a:r>
          </a:p>
          <a:p>
            <a:pPr indent="457200" algn="just"/>
            <a:r>
              <a:rPr lang="en-US" altLang="zh-CN" sz="1400" dirty="0">
                <a:latin typeface="Times New Roman" pitchFamily="18" charset="0"/>
                <a:cs typeface="Times New Roman" pitchFamily="18" charset="0"/>
              </a:rPr>
              <a:t>The C80 model of the truck composed of one body and two bogies is established by using UM software, as shown in the figure.  Each bogie is composed of a shaking pillow, two side frames, two wheel pairs and two shock absorbing systems (including friction and contact shock absorbing). It is assumed that the train body, the shaking pillow, side frame and wheel pair are rigid bodies, so each rigid body has 6 DOFs, and one truck has 66 DOFs. Ten train bodies were marshaled together by using the coupling connection in the UM, and the LM wear type tread of the wheels based on the Chinese standard were adopted, and the track structure was simplified into a massless viscoelastic force meta-model, and which was matched with the 75 kg/m standard section rail, and the </a:t>
            </a:r>
            <a:r>
              <a:rPr lang="en-US" altLang="zh-CN" sz="1400" dirty="0" err="1">
                <a:latin typeface="Times New Roman" pitchFamily="18" charset="0"/>
                <a:cs typeface="Times New Roman" pitchFamily="18" charset="0"/>
              </a:rPr>
              <a:t>Kalker</a:t>
            </a:r>
            <a:r>
              <a:rPr lang="en-US" altLang="zh-CN" sz="1400" dirty="0">
                <a:latin typeface="Times New Roman" pitchFamily="18" charset="0"/>
                <a:cs typeface="Times New Roman" pitchFamily="18" charset="0"/>
              </a:rPr>
              <a:t> nonlinear rolling contact theory was taken as the wheel-rail contact relationship, and the track irregularity was not considered for  eliminating the influence of the track irregularity inhomogeneity on the line parameters when the simulation analysis was carried out. The situation of the </a:t>
            </a:r>
            <a:r>
              <a:rPr lang="en-US" altLang="zh-CN" sz="1600" dirty="0">
                <a:latin typeface="Times New Roman" pitchFamily="18" charset="0"/>
                <a:cs typeface="Times New Roman" pitchFamily="18" charset="0"/>
              </a:rPr>
              <a:t>line was just as shown in the figure.</a:t>
            </a:r>
            <a:endParaRPr lang="zh-CN" altLang="zh-CN" sz="1600" dirty="0">
              <a:latin typeface="Times New Roman" pitchFamily="18" charset="0"/>
              <a:cs typeface="Times New Roman" pitchFamily="18" charset="0"/>
            </a:endParaRPr>
          </a:p>
        </p:txBody>
      </p:sp>
      <p:sp>
        <p:nvSpPr>
          <p:cNvPr id="10" name="Text Box 6"/>
          <p:cNvSpPr txBox="1">
            <a:spLocks noChangeArrowheads="1"/>
          </p:cNvSpPr>
          <p:nvPr/>
        </p:nvSpPr>
        <p:spPr bwMode="auto">
          <a:xfrm>
            <a:off x="1885148" y="381000"/>
            <a:ext cx="73453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53882" dir="2700000" algn="ctr" rotWithShape="0">
                    <a:srgbClr val="000066"/>
                  </a:outerShdw>
                </a:effectLst>
              </a14:hiddenEffects>
            </a:ext>
          </a:extLst>
        </p:spPr>
        <p:txBody>
          <a:bodyPr>
            <a:spAutoFit/>
          </a:bodyPr>
          <a:lstStyle/>
          <a:p>
            <a:pPr algn="r">
              <a:defRPr/>
            </a:pPr>
            <a:r>
              <a:rPr lang="en-US" altLang="zh-CN" b="1" dirty="0">
                <a:solidFill>
                  <a:srgbClr val="FF0000"/>
                </a:solidFill>
                <a:latin typeface="Times New Roman" pitchFamily="18" charset="0"/>
                <a:ea typeface="华文中宋" panose="02010600040101010101" pitchFamily="2" charset="-122"/>
                <a:cs typeface="Times New Roman" pitchFamily="18" charset="0"/>
              </a:rPr>
              <a:t>Dynamics Model of Vehicle Coupled with Line</a:t>
            </a:r>
            <a:endParaRPr lang="zh-CN" altLang="en-US" b="1" dirty="0">
              <a:solidFill>
                <a:srgbClr val="FF0000"/>
              </a:solidFill>
              <a:latin typeface="Times New Roman" pitchFamily="18" charset="0"/>
              <a:ea typeface="华文中宋" panose="02010600040101010101" pitchFamily="2" charset="-122"/>
              <a:cs typeface="Times New Roman" pitchFamily="18" charset="0"/>
            </a:endParaRPr>
          </a:p>
        </p:txBody>
      </p:sp>
      <p:pic>
        <p:nvPicPr>
          <p:cNvPr id="6" name="图片 5"/>
          <p:cNvPicPr/>
          <p:nvPr/>
        </p:nvPicPr>
        <p:blipFill rotWithShape="1">
          <a:blip r:embed="rId4"/>
          <a:srcRect l="11845" t="1934" r="10397" b="2296"/>
          <a:stretch/>
        </p:blipFill>
        <p:spPr bwMode="auto">
          <a:xfrm>
            <a:off x="236706" y="4267200"/>
            <a:ext cx="3284528" cy="2169460"/>
          </a:xfrm>
          <a:prstGeom prst="rect">
            <a:avLst/>
          </a:prstGeom>
          <a:ln>
            <a:noFill/>
          </a:ln>
          <a:extLst>
            <a:ext uri="{53640926-AAD7-44D8-BBD7-CCE9431645EC}">
              <a14:shadowObscured xmlns:a14="http://schemas.microsoft.com/office/drawing/2010/main"/>
            </a:ext>
          </a:extLst>
        </p:spPr>
      </p:pic>
      <p:pic>
        <p:nvPicPr>
          <p:cNvPr id="7" name="图片 6"/>
          <p:cNvPicPr/>
          <p:nvPr/>
        </p:nvPicPr>
        <p:blipFill rotWithShape="1">
          <a:blip r:embed="rId5"/>
          <a:srcRect l="2576" t="10929" b="4748"/>
          <a:stretch/>
        </p:blipFill>
        <p:spPr bwMode="auto">
          <a:xfrm>
            <a:off x="3803505" y="3810000"/>
            <a:ext cx="4959495" cy="1676400"/>
          </a:xfrm>
          <a:prstGeom prst="rect">
            <a:avLst/>
          </a:prstGeom>
          <a:ln>
            <a:noFill/>
          </a:ln>
          <a:extLst>
            <a:ext uri="{53640926-AAD7-44D8-BBD7-CCE9431645EC}">
              <a14:shadowObscured xmlns:a14="http://schemas.microsoft.com/office/drawing/2010/main"/>
            </a:ext>
          </a:extLst>
        </p:spPr>
      </p:pic>
      <p:graphicFrame>
        <p:nvGraphicFramePr>
          <p:cNvPr id="3" name="对象 2"/>
          <p:cNvGraphicFramePr>
            <a:graphicFrameLocks noChangeAspect="1"/>
          </p:cNvGraphicFramePr>
          <p:nvPr>
            <p:extLst>
              <p:ext uri="{D42A27DB-BD31-4B8C-83A1-F6EECF244321}">
                <p14:modId xmlns:p14="http://schemas.microsoft.com/office/powerpoint/2010/main" val="1239005152"/>
              </p:ext>
            </p:extLst>
          </p:nvPr>
        </p:nvGraphicFramePr>
        <p:xfrm>
          <a:off x="3733800" y="5637255"/>
          <a:ext cx="5305425" cy="1200150"/>
        </p:xfrm>
        <a:graphic>
          <a:graphicData uri="http://schemas.openxmlformats.org/presentationml/2006/ole">
            <mc:AlternateContent xmlns:mc="http://schemas.openxmlformats.org/markup-compatibility/2006">
              <mc:Choice xmlns:v="urn:schemas-microsoft-com:vml" Requires="v">
                <p:oleObj spid="_x0000_s2179" name="Visio" r:id="rId6" imgW="14662816" imgH="6554250" progId="Visio.Drawing.11">
                  <p:embed/>
                </p:oleObj>
              </mc:Choice>
              <mc:Fallback>
                <p:oleObj name="Visio" r:id="rId6" imgW="14662816" imgH="6554250" progId="Visio.Drawing.11">
                  <p:embed/>
                  <p:pic>
                    <p:nvPicPr>
                      <p:cNvPr id="0" name="Object 1"/>
                      <p:cNvPicPr>
                        <a:picLocks noChangeAspect="1" noChangeArrowheads="1"/>
                      </p:cNvPicPr>
                      <p:nvPr/>
                    </p:nvPicPr>
                    <p:blipFill>
                      <a:blip r:embed="rId7">
                        <a:extLst>
                          <a:ext uri="{28A0092B-C50C-407E-A947-70E740481C1C}">
                            <a14:useLocalDpi xmlns:a14="http://schemas.microsoft.com/office/drawing/2010/main" val="0"/>
                          </a:ext>
                        </a:extLst>
                      </a:blip>
                      <a:srcRect l="29335" t="38162" r="16751" b="34383"/>
                      <a:stretch>
                        <a:fillRect/>
                      </a:stretch>
                    </p:blipFill>
                    <p:spPr bwMode="auto">
                      <a:xfrm>
                        <a:off x="3733800" y="5637255"/>
                        <a:ext cx="5305425" cy="12001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030244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文本框 4"/>
              <p:cNvSpPr txBox="1"/>
              <p:nvPr/>
            </p:nvSpPr>
            <p:spPr>
              <a:xfrm>
                <a:off x="228600" y="1162638"/>
                <a:ext cx="8716963" cy="5478487"/>
              </a:xfrm>
              <a:prstGeom prst="rect">
                <a:avLst/>
              </a:prstGeom>
              <a:noFill/>
            </p:spPr>
            <p:txBody>
              <a:bodyPr wrap="square" rtlCol="0">
                <a:spAutoFit/>
              </a:bodyPr>
              <a:lstStyle/>
              <a:p>
                <a:pPr marL="285750" indent="-285750">
                  <a:spcAft>
                    <a:spcPts val="1200"/>
                  </a:spcAft>
                  <a:buFont typeface="Wingdings" panose="05000000000000000000" pitchFamily="2" charset="2"/>
                  <a:buChar char="Ø"/>
                </a:pPr>
                <a:r>
                  <a:rPr lang="en-US" altLang="zh-CN" sz="1800" b="1" dirty="0">
                    <a:latin typeface="Times New Roman" panose="02020603050405020304" pitchFamily="18" charset="0"/>
                    <a:ea typeface="+mn-ea"/>
                    <a:cs typeface="Times New Roman" panose="02020603050405020304" pitchFamily="18" charset="0"/>
                  </a:rPr>
                  <a:t>Study on the dynamic response of trains under the influence of circular curve radius and train speed</a:t>
                </a:r>
                <a:endParaRPr lang="en-US" altLang="zh-CN" sz="1600" dirty="0">
                  <a:latin typeface="Times New Roman" panose="02020603050405020304" pitchFamily="18" charset="0"/>
                  <a:ea typeface="+mn-ea"/>
                  <a:cs typeface="Times New Roman" panose="02020603050405020304" pitchFamily="18" charset="0"/>
                </a:endParaRPr>
              </a:p>
              <a:p>
                <a:pPr indent="457200" algn="just"/>
                <a:r>
                  <a:rPr lang="en-US" altLang="zh-CN" sz="1600" dirty="0">
                    <a:latin typeface="Times New Roman" panose="02020603050405020304" pitchFamily="18" charset="0"/>
                    <a:ea typeface="+mn-ea"/>
                    <a:cs typeface="Times New Roman" panose="02020603050405020304" pitchFamily="18" charset="0"/>
                  </a:rPr>
                  <a:t>Ultra-high was defined as that when the train running on the circular curve, and slip appeared due to effect of the transverse force and centrifugal force, and to ensure the safety, stability of the train, and to meet the design speed, and ensure the train passed through the circular line economically and comfortably, so the one-way cross-sectional slope which the outer edge was higher than the inside in the cross section to offset the centrifugal force generated from the vehicles running on the circular line. Ultra-high in the curve line is one of the most important factors to be considered in the design of the line. Besides, ultra-high was affected by the speed of train and curve radius, so they were taken together into consideration.</a:t>
                </a:r>
              </a:p>
              <a:p>
                <a:pPr indent="457200" algn="just"/>
                <a:r>
                  <a:rPr lang="en-US" altLang="zh-CN" sz="1600" dirty="0">
                    <a:latin typeface="Times New Roman" panose="02020603050405020304" pitchFamily="18" charset="0"/>
                    <a:ea typeface="+mn-ea"/>
                    <a:cs typeface="Times New Roman" panose="02020603050405020304" pitchFamily="18" charset="0"/>
                  </a:rPr>
                  <a:t>The top surface of two rails should be in a straight line according to the specification. Ultra-high should be set in the curve line, and the ultra-high of the curve line in the new railway lines can be calculate as follows:</a:t>
                </a:r>
                <a:endParaRPr lang="en-US" altLang="zh-CN" sz="1600" dirty="0">
                  <a:latin typeface="Cambria Math" panose="02040503050406030204" pitchFamily="18" charset="0"/>
                  <a:ea typeface="+mn-ea"/>
                </a:endParaRPr>
              </a:p>
              <a:p>
                <a:pPr indent="457200"/>
                <a14:m>
                  <m:oMathPara xmlns:m="http://schemas.openxmlformats.org/officeDocument/2006/math">
                    <m:oMathParaPr>
                      <m:jc m:val="centerGroup"/>
                    </m:oMathParaPr>
                    <m:oMath xmlns:m="http://schemas.openxmlformats.org/officeDocument/2006/math">
                      <m:r>
                        <m:rPr>
                          <m:sty m:val="p"/>
                        </m:rPr>
                        <a:rPr lang="en-US" altLang="zh-CN" sz="1600">
                          <a:latin typeface="Cambria Math" panose="02040503050406030204" pitchFamily="18" charset="0"/>
                          <a:ea typeface="+mn-ea"/>
                        </a:rPr>
                        <m:t>h</m:t>
                      </m:r>
                      <m:r>
                        <a:rPr lang="en-US" altLang="zh-CN" sz="1600">
                          <a:latin typeface="Cambria Math" panose="02040503050406030204" pitchFamily="18" charset="0"/>
                          <a:ea typeface="+mn-ea"/>
                        </a:rPr>
                        <m:t>=7.6</m:t>
                      </m:r>
                      <m:f>
                        <m:fPr>
                          <m:ctrlPr>
                            <a:rPr lang="zh-CN" altLang="zh-CN" sz="1600" i="1">
                              <a:latin typeface="Cambria Math" panose="02040503050406030204" pitchFamily="18" charset="0"/>
                              <a:ea typeface="+mn-ea"/>
                            </a:rPr>
                          </m:ctrlPr>
                        </m:fPr>
                        <m:num>
                          <m:sSubSup>
                            <m:sSubSupPr>
                              <m:ctrlPr>
                                <a:rPr lang="zh-CN" altLang="zh-CN" sz="1600" i="1">
                                  <a:latin typeface="Cambria Math" panose="02040503050406030204" pitchFamily="18" charset="0"/>
                                  <a:ea typeface="+mn-ea"/>
                                </a:rPr>
                              </m:ctrlPr>
                            </m:sSubSupPr>
                            <m:e>
                              <m:r>
                                <a:rPr lang="en-US" altLang="zh-CN" sz="1600" i="1">
                                  <a:latin typeface="Cambria Math" panose="02040503050406030204" pitchFamily="18" charset="0"/>
                                  <a:ea typeface="+mn-ea"/>
                                </a:rPr>
                                <m:t>𝑣</m:t>
                              </m:r>
                            </m:e>
                            <m:sub>
                              <m:r>
                                <a:rPr lang="en-US" altLang="zh-CN" sz="1600" i="1">
                                  <a:latin typeface="Cambria Math" panose="02040503050406030204" pitchFamily="18" charset="0"/>
                                  <a:ea typeface="+mn-ea"/>
                                </a:rPr>
                                <m:t>𝑚𝑎𝑥</m:t>
                              </m:r>
                            </m:sub>
                            <m:sup>
                              <m:r>
                                <a:rPr lang="en-US" altLang="zh-CN" sz="1600" i="1">
                                  <a:latin typeface="Cambria Math" panose="02040503050406030204" pitchFamily="18" charset="0"/>
                                  <a:ea typeface="+mn-ea"/>
                                </a:rPr>
                                <m:t>2</m:t>
                              </m:r>
                            </m:sup>
                          </m:sSubSup>
                        </m:num>
                        <m:den>
                          <m:r>
                            <a:rPr lang="en-US" altLang="zh-CN" sz="1600" i="1">
                              <a:latin typeface="Cambria Math" panose="02040503050406030204" pitchFamily="18" charset="0"/>
                              <a:ea typeface="+mn-ea"/>
                            </a:rPr>
                            <m:t>𝑅</m:t>
                          </m:r>
                        </m:den>
                      </m:f>
                    </m:oMath>
                  </m:oMathPara>
                </a14:m>
                <a:endParaRPr lang="zh-CN" altLang="zh-CN" sz="1600" dirty="0">
                  <a:latin typeface="Times New Roman" panose="02020603050405020304" pitchFamily="18" charset="0"/>
                  <a:ea typeface="+mn-ea"/>
                  <a:cs typeface="Times New Roman" panose="02020603050405020304" pitchFamily="18" charset="0"/>
                </a:endParaRPr>
              </a:p>
              <a:p>
                <a:pPr marL="457200"/>
                <a:r>
                  <a:rPr lang="en-US" altLang="zh-CN" sz="1600" dirty="0">
                    <a:latin typeface="Times New Roman" panose="02020603050405020304" pitchFamily="18" charset="0"/>
                    <a:ea typeface="+mn-ea"/>
                    <a:cs typeface="Times New Roman" panose="02020603050405020304" pitchFamily="18" charset="0"/>
                  </a:rPr>
                  <a:t>Where  </a:t>
                </a:r>
              </a:p>
              <a:p>
                <a:pPr marL="457200"/>
                <a:r>
                  <a:rPr lang="en-US" altLang="zh-CN" sz="1600" dirty="0">
                    <a:latin typeface="Times New Roman" panose="02020603050405020304" pitchFamily="18" charset="0"/>
                    <a:ea typeface="+mn-ea"/>
                    <a:cs typeface="Times New Roman" panose="02020603050405020304" pitchFamily="18" charset="0"/>
                  </a:rPr>
                  <a:t>         h</a:t>
                </a:r>
                <a:r>
                  <a:rPr lang="en-US" altLang="zh-CN" sz="1600" dirty="0">
                    <a:latin typeface="Times New Roman" panose="02020603050405020304" pitchFamily="18" charset="0"/>
                    <a:cs typeface="Times New Roman" panose="02020603050405020304" pitchFamily="18" charset="0"/>
                  </a:rPr>
                  <a:t> —</a:t>
                </a:r>
                <a:r>
                  <a:rPr lang="en-US" altLang="zh-CN" sz="1600" dirty="0">
                    <a:latin typeface="Times New Roman" panose="02020603050405020304" pitchFamily="18" charset="0"/>
                    <a:ea typeface="+mn-ea"/>
                    <a:cs typeface="Times New Roman" panose="02020603050405020304" pitchFamily="18" charset="0"/>
                  </a:rPr>
                  <a:t>ultra-high of the outer rail(mm)</a:t>
                </a:r>
                <a:r>
                  <a:rPr lang="zh-CN" altLang="zh-CN" sz="1600" dirty="0">
                    <a:latin typeface="Times New Roman" panose="02020603050405020304" pitchFamily="18" charset="0"/>
                    <a:ea typeface="+mn-ea"/>
                    <a:cs typeface="Times New Roman" panose="02020603050405020304" pitchFamily="18" charset="0"/>
                  </a:rPr>
                  <a:t>；</a:t>
                </a:r>
              </a:p>
              <a:p>
                <a:pPr marL="457200"/>
                <a:r>
                  <a:rPr lang="en-US" altLang="zh-CN" sz="1600" dirty="0">
                    <a:latin typeface="Times New Roman" panose="02020603050405020304" pitchFamily="18" charset="0"/>
                    <a:ea typeface="+mn-ea"/>
                    <a:cs typeface="Times New Roman" panose="02020603050405020304" pitchFamily="18" charset="0"/>
                  </a:rPr>
                  <a:t>         R—radius of the curve(m)</a:t>
                </a:r>
                <a:r>
                  <a:rPr lang="zh-CN" altLang="zh-CN" sz="1600" dirty="0">
                    <a:latin typeface="Times New Roman" panose="02020603050405020304" pitchFamily="18" charset="0"/>
                    <a:ea typeface="+mn-ea"/>
                    <a:cs typeface="Times New Roman" panose="02020603050405020304" pitchFamily="18" charset="0"/>
                  </a:rPr>
                  <a:t>；</a:t>
                </a:r>
              </a:p>
              <a:p>
                <a:pPr marL="457200"/>
                <a:r>
                  <a:rPr lang="en-US" altLang="zh-CN" sz="1600" dirty="0">
                    <a:latin typeface="Times New Roman" panose="02020603050405020304" pitchFamily="18" charset="0"/>
                    <a:ea typeface="+mn-ea"/>
                    <a:cs typeface="Times New Roman" panose="02020603050405020304" pitchFamily="18" charset="0"/>
                  </a:rPr>
                  <a:t>         </a:t>
                </a:r>
                <a:r>
                  <a:rPr lang="en-US" altLang="zh-CN" sz="1600" dirty="0" err="1">
                    <a:latin typeface="Times New Roman" panose="02020603050405020304" pitchFamily="18" charset="0"/>
                    <a:ea typeface="+mn-ea"/>
                    <a:cs typeface="Times New Roman" panose="02020603050405020304" pitchFamily="18" charset="0"/>
                  </a:rPr>
                  <a:t>v</a:t>
                </a:r>
                <a:r>
                  <a:rPr lang="en-US" altLang="zh-CN" sz="1600" baseline="-25000" dirty="0" err="1">
                    <a:latin typeface="Times New Roman" panose="02020603050405020304" pitchFamily="18" charset="0"/>
                    <a:ea typeface="+mn-ea"/>
                    <a:cs typeface="Times New Roman" panose="02020603050405020304" pitchFamily="18" charset="0"/>
                  </a:rPr>
                  <a:t>max</a:t>
                </a:r>
                <a:r>
                  <a:rPr lang="en-US" altLang="zh-CN" sz="1600" dirty="0">
                    <a:latin typeface="Times New Roman" panose="02020603050405020304" pitchFamily="18" charset="0"/>
                    <a:ea typeface="+mn-ea"/>
                    <a:cs typeface="Times New Roman" panose="02020603050405020304" pitchFamily="18" charset="0"/>
                  </a:rPr>
                  <a:t>—maximum of the train speed running on the line of this section(km/h)</a:t>
                </a:r>
                <a:r>
                  <a:rPr lang="zh-CN" altLang="zh-CN" sz="1600" dirty="0">
                    <a:latin typeface="Times New Roman" panose="02020603050405020304" pitchFamily="18" charset="0"/>
                    <a:ea typeface="+mn-ea"/>
                    <a:cs typeface="Times New Roman" panose="02020603050405020304" pitchFamily="18" charset="0"/>
                  </a:rPr>
                  <a:t>。</a:t>
                </a:r>
                <a:endParaRPr lang="en-US" altLang="zh-CN" sz="1600" dirty="0">
                  <a:latin typeface="Times New Roman" panose="02020603050405020304" pitchFamily="18" charset="0"/>
                  <a:ea typeface="+mn-ea"/>
                  <a:cs typeface="Times New Roman" panose="02020603050405020304" pitchFamily="18" charset="0"/>
                </a:endParaRPr>
              </a:p>
              <a:p>
                <a:endParaRPr lang="zh-CN" altLang="zh-CN" sz="1600" dirty="0">
                  <a:latin typeface="Times New Roman" panose="02020603050405020304" pitchFamily="18" charset="0"/>
                  <a:ea typeface="+mn-ea"/>
                  <a:cs typeface="Times New Roman" panose="02020603050405020304" pitchFamily="18" charset="0"/>
                </a:endParaRPr>
              </a:p>
              <a:p>
                <a:pPr indent="457200"/>
                <a:r>
                  <a:rPr lang="en-US" altLang="zh-CN" sz="1600" dirty="0">
                    <a:solidFill>
                      <a:srgbClr val="FF0000"/>
                    </a:solidFill>
                    <a:latin typeface="Times New Roman" panose="02020603050405020304" pitchFamily="18" charset="0"/>
                    <a:ea typeface="+mn-ea"/>
                    <a:cs typeface="Times New Roman" panose="02020603050405020304" pitchFamily="18" charset="0"/>
                  </a:rPr>
                  <a:t>The maximum of the </a:t>
                </a:r>
                <a:r>
                  <a:rPr lang="en-US" altLang="zh-CN" sz="1600" dirty="0">
                    <a:solidFill>
                      <a:srgbClr val="FF0000"/>
                    </a:solidFill>
                    <a:latin typeface="Times New Roman" panose="02020603050405020304" pitchFamily="18" charset="0"/>
                    <a:cs typeface="Times New Roman" panose="02020603050405020304" pitchFamily="18" charset="0"/>
                  </a:rPr>
                  <a:t>ultra-high should be no more than 150 mm according to the specification</a:t>
                </a:r>
                <a:endParaRPr lang="zh-CN" altLang="zh-CN" sz="1600" dirty="0">
                  <a:solidFill>
                    <a:srgbClr val="FF0000"/>
                  </a:solidFill>
                  <a:latin typeface="Times New Roman" panose="02020603050405020304" pitchFamily="18" charset="0"/>
                  <a:ea typeface="+mn-ea"/>
                  <a:cs typeface="Times New Roman" panose="02020603050405020304" pitchFamily="18" charset="0"/>
                </a:endParaRPr>
              </a:p>
            </p:txBody>
          </p:sp>
        </mc:Choice>
        <mc:Fallback xmlns="">
          <p:sp>
            <p:nvSpPr>
              <p:cNvPr id="5" name="文本框 4"/>
              <p:cNvSpPr txBox="1">
                <a:spLocks noRot="1" noChangeAspect="1" noMove="1" noResize="1" noEditPoints="1" noAdjustHandles="1" noChangeArrowheads="1" noChangeShapeType="1" noTextEdit="1"/>
              </p:cNvSpPr>
              <p:nvPr/>
            </p:nvSpPr>
            <p:spPr>
              <a:xfrm>
                <a:off x="228600" y="1162638"/>
                <a:ext cx="8716963" cy="5478487"/>
              </a:xfrm>
              <a:prstGeom prst="rect">
                <a:avLst/>
              </a:prstGeom>
              <a:blipFill rotWithShape="1">
                <a:blip r:embed="rId3"/>
                <a:stretch>
                  <a:fillRect l="-490" t="-557" r="-840" b="-557"/>
                </a:stretch>
              </a:blipFill>
            </p:spPr>
            <p:txBody>
              <a:bodyPr/>
              <a:lstStyle/>
              <a:p>
                <a:r>
                  <a:rPr lang="zh-CN" altLang="en-US">
                    <a:noFill/>
                  </a:rPr>
                  <a:t> </a:t>
                </a:r>
              </a:p>
            </p:txBody>
          </p:sp>
        </mc:Fallback>
      </mc:AlternateContent>
      <p:sp>
        <p:nvSpPr>
          <p:cNvPr id="10" name="Text Box 6"/>
          <p:cNvSpPr txBox="1">
            <a:spLocks noChangeArrowheads="1"/>
          </p:cNvSpPr>
          <p:nvPr/>
        </p:nvSpPr>
        <p:spPr bwMode="auto">
          <a:xfrm>
            <a:off x="1676400" y="381000"/>
            <a:ext cx="73453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53882" dir="2700000" algn="ctr" rotWithShape="0">
                    <a:srgbClr val="000066"/>
                  </a:outerShdw>
                </a:effectLst>
              </a14:hiddenEffects>
            </a:ext>
          </a:extLst>
        </p:spPr>
        <p:txBody>
          <a:bodyPr>
            <a:spAutoFit/>
          </a:bodyPr>
          <a:lstStyle/>
          <a:p>
            <a:pPr algn="r">
              <a:defRPr/>
            </a:pPr>
            <a:r>
              <a:rPr lang="en-US" altLang="zh-CN" b="1" dirty="0">
                <a:solidFill>
                  <a:srgbClr val="FF0000"/>
                </a:solidFill>
                <a:latin typeface="Times New Roman" pitchFamily="18" charset="0"/>
                <a:ea typeface="华文中宋" panose="02010600040101010101" pitchFamily="2" charset="-122"/>
                <a:cs typeface="Times New Roman" pitchFamily="18" charset="0"/>
              </a:rPr>
              <a:t>Analysis</a:t>
            </a:r>
            <a:r>
              <a:rPr lang="en-US" altLang="zh-CN" b="1" dirty="0">
                <a:solidFill>
                  <a:srgbClr val="FF0000"/>
                </a:solidFill>
                <a:effectLst>
                  <a:outerShdw blurRad="38100" dist="38100" dir="2700000" algn="tl">
                    <a:srgbClr val="C0C0C0"/>
                  </a:outerShdw>
                </a:effectLst>
                <a:latin typeface="Times New Roman" pitchFamily="18" charset="0"/>
                <a:ea typeface="华文中宋" panose="02010600040101010101" pitchFamily="2" charset="-122"/>
                <a:cs typeface="Times New Roman" pitchFamily="18" charset="0"/>
              </a:rPr>
              <a:t> of the dynamic response of the vehicle </a:t>
            </a:r>
            <a:endParaRPr lang="zh-CN" altLang="en-US" b="1" dirty="0">
              <a:solidFill>
                <a:srgbClr val="FF0000"/>
              </a:solidFill>
              <a:effectLst>
                <a:outerShdw blurRad="38100" dist="38100" dir="2700000" algn="tl">
                  <a:srgbClr val="C0C0C0"/>
                </a:outerShdw>
              </a:effectLst>
              <a:latin typeface="Times New Roman" pitchFamily="18" charset="0"/>
              <a:ea typeface="华文中宋" panose="02010600040101010101" pitchFamily="2" charset="-122"/>
              <a:cs typeface="Times New Roman" pitchFamily="18" charset="0"/>
            </a:endParaRPr>
          </a:p>
        </p:txBody>
      </p:sp>
    </p:spTree>
    <p:extLst>
      <p:ext uri="{BB962C8B-B14F-4D97-AF65-F5344CB8AC3E}">
        <p14:creationId xmlns:p14="http://schemas.microsoft.com/office/powerpoint/2010/main" val="1298691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52400" y="965510"/>
            <a:ext cx="8915400" cy="1323439"/>
          </a:xfrm>
          <a:prstGeom prst="rect">
            <a:avLst/>
          </a:prstGeom>
          <a:noFill/>
        </p:spPr>
        <p:txBody>
          <a:bodyPr wrap="square" rtlCol="0">
            <a:spAutoFit/>
          </a:bodyPr>
          <a:lstStyle/>
          <a:p>
            <a:pPr marL="285750" indent="-285750" algn="just">
              <a:spcAft>
                <a:spcPts val="0"/>
              </a:spcAft>
              <a:buFont typeface="Wingdings" panose="05000000000000000000" pitchFamily="2" charset="2"/>
              <a:buChar char="Ø"/>
            </a:pPr>
            <a:r>
              <a:rPr lang="en-US" altLang="zh-CN" sz="1600" b="1" dirty="0">
                <a:latin typeface="Times New Roman" panose="02020603050405020304" pitchFamily="18" charset="0"/>
                <a:ea typeface="+mn-ea"/>
                <a:cs typeface="Times New Roman" panose="02020603050405020304" pitchFamily="18" charset="0"/>
              </a:rPr>
              <a:t>Study on the dynamic response of trains under the influence of circular curve radius and train speed</a:t>
            </a:r>
          </a:p>
          <a:p>
            <a:pPr indent="457200" algn="just">
              <a:spcAft>
                <a:spcPts val="0"/>
              </a:spcAft>
            </a:pPr>
            <a:r>
              <a:rPr lang="en-US" altLang="zh-CN" sz="1500" b="1" dirty="0">
                <a:latin typeface="Times New Roman" panose="02020603050405020304" pitchFamily="18" charset="0"/>
                <a:ea typeface="+mn-ea"/>
                <a:cs typeface="Times New Roman" panose="02020603050405020304" pitchFamily="18" charset="0"/>
              </a:rPr>
              <a:t> </a:t>
            </a:r>
            <a:r>
              <a:rPr lang="en-US" altLang="zh-CN" sz="1500" dirty="0">
                <a:latin typeface="Times New Roman" pitchFamily="18" charset="0"/>
                <a:cs typeface="Times New Roman" pitchFamily="18" charset="0"/>
              </a:rPr>
              <a:t>The calculated ultra-high referring to the specification and the actual highest one was deemed as the simulated ultra-high. The length of circular curve, easement curve and intermediate straight line are each 100 m, and the radius of circular curve and the speed of the train just were shown in the table below:</a:t>
            </a:r>
            <a:endParaRPr lang="en-US" altLang="zh-CN" sz="1500" dirty="0">
              <a:latin typeface="Times New Roman" panose="02020603050405020304" pitchFamily="18" charset="0"/>
              <a:ea typeface="+mn-ea"/>
              <a:cs typeface="Times New Roman" panose="02020603050405020304" pitchFamily="18" charset="0"/>
            </a:endParaRPr>
          </a:p>
        </p:txBody>
      </p:sp>
      <p:sp>
        <p:nvSpPr>
          <p:cNvPr id="10" name="Text Box 6"/>
          <p:cNvSpPr txBox="1">
            <a:spLocks noChangeArrowheads="1"/>
          </p:cNvSpPr>
          <p:nvPr/>
        </p:nvSpPr>
        <p:spPr bwMode="auto">
          <a:xfrm>
            <a:off x="1798637" y="381000"/>
            <a:ext cx="73453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53882" dir="2700000" algn="ctr" rotWithShape="0">
                    <a:srgbClr val="000066"/>
                  </a:outerShdw>
                </a:effectLst>
              </a14:hiddenEffects>
            </a:ext>
          </a:extLst>
        </p:spPr>
        <p:txBody>
          <a:bodyPr>
            <a:spAutoFit/>
          </a:bodyPr>
          <a:lstStyle/>
          <a:p>
            <a:pPr algn="r">
              <a:defRPr/>
            </a:pPr>
            <a:r>
              <a:rPr lang="en-US" altLang="zh-CN" b="1" dirty="0">
                <a:solidFill>
                  <a:srgbClr val="FF0000"/>
                </a:solidFill>
                <a:latin typeface="Times New Roman" pitchFamily="18" charset="0"/>
                <a:ea typeface="华文中宋" panose="02010600040101010101" pitchFamily="2" charset="-122"/>
                <a:cs typeface="Times New Roman" pitchFamily="18" charset="0"/>
              </a:rPr>
              <a:t>Analysis</a:t>
            </a:r>
            <a:r>
              <a:rPr lang="en-US" altLang="zh-CN" b="1" dirty="0">
                <a:solidFill>
                  <a:srgbClr val="FF0000"/>
                </a:solidFill>
                <a:effectLst>
                  <a:outerShdw blurRad="38100" dist="38100" dir="2700000" algn="tl">
                    <a:srgbClr val="C0C0C0"/>
                  </a:outerShdw>
                </a:effectLst>
                <a:latin typeface="Times New Roman" pitchFamily="18" charset="0"/>
                <a:ea typeface="华文中宋" panose="02010600040101010101" pitchFamily="2" charset="-122"/>
                <a:cs typeface="Times New Roman" pitchFamily="18" charset="0"/>
              </a:rPr>
              <a:t> of the dynamic response of the vehicle </a:t>
            </a:r>
            <a:endParaRPr lang="zh-CN" altLang="en-US" b="1" dirty="0">
              <a:solidFill>
                <a:srgbClr val="FF0000"/>
              </a:solidFill>
              <a:effectLst>
                <a:outerShdw blurRad="38100" dist="38100" dir="2700000" algn="tl">
                  <a:srgbClr val="C0C0C0"/>
                </a:outerShdw>
              </a:effectLst>
              <a:latin typeface="Times New Roman" pitchFamily="18" charset="0"/>
              <a:ea typeface="华文中宋" panose="02010600040101010101" pitchFamily="2" charset="-122"/>
              <a:cs typeface="Times New Roman" pitchFamily="18" charset="0"/>
            </a:endParaRPr>
          </a:p>
        </p:txBody>
      </p:sp>
      <p:sp>
        <p:nvSpPr>
          <p:cNvPr id="2" name="TextBox 1"/>
          <p:cNvSpPr txBox="1"/>
          <p:nvPr/>
        </p:nvSpPr>
        <p:spPr>
          <a:xfrm>
            <a:off x="152400" y="3245689"/>
            <a:ext cx="8915400" cy="1246495"/>
          </a:xfrm>
          <a:prstGeom prst="rect">
            <a:avLst/>
          </a:prstGeom>
          <a:noFill/>
        </p:spPr>
        <p:txBody>
          <a:bodyPr wrap="square" rtlCol="0">
            <a:spAutoFit/>
          </a:bodyPr>
          <a:lstStyle/>
          <a:p>
            <a:pPr indent="457200" algn="just"/>
            <a:r>
              <a:rPr lang="en-US" altLang="zh-CN" sz="1500" dirty="0">
                <a:latin typeface="Times New Roman" pitchFamily="18" charset="0"/>
                <a:cs typeface="Times New Roman" pitchFamily="18" charset="0"/>
              </a:rPr>
              <a:t>  The simulation calculation was carried out according to the set working condition, and the maximum of horizontal and vertical acceleration, horizontal and vertical wheel/rail force, derailment coefficient, and the rate of wheel load reduction, and the minimum of vertical wheel/rail force are extracted.</a:t>
            </a:r>
          </a:p>
          <a:p>
            <a:pPr indent="457200" algn="just"/>
            <a:r>
              <a:rPr lang="en-US" altLang="zh-CN" sz="1500" dirty="0">
                <a:latin typeface="Times New Roman" pitchFamily="18" charset="0"/>
                <a:cs typeface="Times New Roman" pitchFamily="18" charset="0"/>
              </a:rPr>
              <a:t>  The maximum and minimum of vertical wheel/rail force and derailment coefficient were taken as the example, just as shown in figure.</a:t>
            </a:r>
          </a:p>
        </p:txBody>
      </p:sp>
      <p:pic>
        <p:nvPicPr>
          <p:cNvPr id="3" name="图片 2"/>
          <p:cNvPicPr>
            <a:picLocks noChangeAspect="1"/>
          </p:cNvPicPr>
          <p:nvPr/>
        </p:nvPicPr>
        <p:blipFill>
          <a:blip r:embed="rId4"/>
          <a:stretch>
            <a:fillRect/>
          </a:stretch>
        </p:blipFill>
        <p:spPr>
          <a:xfrm>
            <a:off x="1650055" y="2253542"/>
            <a:ext cx="5276441" cy="1247649"/>
          </a:xfrm>
          <a:prstGeom prst="rect">
            <a:avLst/>
          </a:prstGeom>
        </p:spPr>
      </p:pic>
      <p:graphicFrame>
        <p:nvGraphicFramePr>
          <p:cNvPr id="13" name="对象 12"/>
          <p:cNvGraphicFramePr>
            <a:graphicFrameLocks noChangeAspect="1"/>
          </p:cNvGraphicFramePr>
          <p:nvPr>
            <p:extLst>
              <p:ext uri="{D42A27DB-BD31-4B8C-83A1-F6EECF244321}">
                <p14:modId xmlns:p14="http://schemas.microsoft.com/office/powerpoint/2010/main" val="360595686"/>
              </p:ext>
            </p:extLst>
          </p:nvPr>
        </p:nvGraphicFramePr>
        <p:xfrm>
          <a:off x="1053935" y="4344105"/>
          <a:ext cx="3233738" cy="2160588"/>
        </p:xfrm>
        <a:graphic>
          <a:graphicData uri="http://schemas.openxmlformats.org/presentationml/2006/ole">
            <mc:AlternateContent xmlns:mc="http://schemas.openxmlformats.org/markup-compatibility/2006">
              <mc:Choice xmlns:v="urn:schemas-microsoft-com:vml" Requires="v">
                <p:oleObj spid="_x0000_s3315" name="Visio" r:id="rId5" imgW="10506821" imgH="7199820" progId="Visio.Drawing.11">
                  <p:embed/>
                </p:oleObj>
              </mc:Choice>
              <mc:Fallback>
                <p:oleObj name="Visio" r:id="rId5" imgW="10506821" imgH="7199820" progId="Visio.Drawing.11">
                  <p:embed/>
                  <p:pic>
                    <p:nvPicPr>
                      <p:cNvPr id="2" name="对象 1"/>
                      <p:cNvPicPr>
                        <a:picLocks noChangeAspect="1" noChangeArrowheads="1"/>
                      </p:cNvPicPr>
                      <p:nvPr/>
                    </p:nvPicPr>
                    <p:blipFill>
                      <a:blip r:embed="rId6">
                        <a:extLst>
                          <a:ext uri="{28A0092B-C50C-407E-A947-70E740481C1C}">
                            <a14:useLocalDpi xmlns:a14="http://schemas.microsoft.com/office/drawing/2010/main" val="0"/>
                          </a:ext>
                        </a:extLst>
                      </a:blip>
                      <a:srcRect b="2299"/>
                      <a:stretch>
                        <a:fillRect/>
                      </a:stretch>
                    </p:blipFill>
                    <p:spPr bwMode="auto">
                      <a:xfrm>
                        <a:off x="1053935" y="4344105"/>
                        <a:ext cx="3233738" cy="2160588"/>
                      </a:xfrm>
                      <a:prstGeom prst="rect">
                        <a:avLst/>
                      </a:prstGeom>
                      <a:noFill/>
                      <a:extLst/>
                    </p:spPr>
                  </p:pic>
                </p:oleObj>
              </mc:Fallback>
            </mc:AlternateContent>
          </a:graphicData>
        </a:graphic>
      </p:graphicFrame>
      <p:graphicFrame>
        <p:nvGraphicFramePr>
          <p:cNvPr id="15" name="对象 14"/>
          <p:cNvGraphicFramePr>
            <a:graphicFrameLocks noChangeAspect="1"/>
          </p:cNvGraphicFramePr>
          <p:nvPr>
            <p:extLst>
              <p:ext uri="{D42A27DB-BD31-4B8C-83A1-F6EECF244321}">
                <p14:modId xmlns:p14="http://schemas.microsoft.com/office/powerpoint/2010/main" val="3785163207"/>
              </p:ext>
            </p:extLst>
          </p:nvPr>
        </p:nvGraphicFramePr>
        <p:xfrm>
          <a:off x="5024273" y="4343400"/>
          <a:ext cx="3216275" cy="2160588"/>
        </p:xfrm>
        <a:graphic>
          <a:graphicData uri="http://schemas.openxmlformats.org/presentationml/2006/ole">
            <mc:AlternateContent xmlns:mc="http://schemas.openxmlformats.org/markup-compatibility/2006">
              <mc:Choice xmlns:v="urn:schemas-microsoft-com:vml" Requires="v">
                <p:oleObj spid="_x0000_s3316" name="Visio" r:id="rId7" imgW="10504930" imgH="7199280" progId="Visio.Drawing.11">
                  <p:embed/>
                </p:oleObj>
              </mc:Choice>
              <mc:Fallback>
                <p:oleObj name="Visio" r:id="rId7" imgW="10504930" imgH="7199280" progId="Visio.Drawing.11">
                  <p:embed/>
                  <p:pic>
                    <p:nvPicPr>
                      <p:cNvPr id="3" name="对象 2"/>
                      <p:cNvPicPr>
                        <a:picLocks noChangeAspect="1" noChangeArrowheads="1"/>
                      </p:cNvPicPr>
                      <p:nvPr/>
                    </p:nvPicPr>
                    <p:blipFill>
                      <a:blip r:embed="rId8">
                        <a:extLst>
                          <a:ext uri="{28A0092B-C50C-407E-A947-70E740481C1C}">
                            <a14:useLocalDpi xmlns:a14="http://schemas.microsoft.com/office/drawing/2010/main" val="0"/>
                          </a:ext>
                        </a:extLst>
                      </a:blip>
                      <a:srcRect b="2100"/>
                      <a:stretch>
                        <a:fillRect/>
                      </a:stretch>
                    </p:blipFill>
                    <p:spPr bwMode="auto">
                      <a:xfrm>
                        <a:off x="5024273" y="4343400"/>
                        <a:ext cx="3216275" cy="2160588"/>
                      </a:xfrm>
                      <a:prstGeom prst="rect">
                        <a:avLst/>
                      </a:prstGeom>
                      <a:noFill/>
                      <a:extLst/>
                    </p:spPr>
                  </p:pic>
                </p:oleObj>
              </mc:Fallback>
            </mc:AlternateContent>
          </a:graphicData>
        </a:graphic>
      </p:graphicFrame>
      <p:sp>
        <p:nvSpPr>
          <p:cNvPr id="16" name="矩形 15"/>
          <p:cNvSpPr/>
          <p:nvPr/>
        </p:nvSpPr>
        <p:spPr>
          <a:xfrm>
            <a:off x="990600" y="6388100"/>
            <a:ext cx="3276600" cy="461665"/>
          </a:xfrm>
          <a:prstGeom prst="rect">
            <a:avLst/>
          </a:prstGeom>
        </p:spPr>
        <p:txBody>
          <a:bodyPr wrap="square">
            <a:spAutoFit/>
          </a:bodyPr>
          <a:lstStyle/>
          <a:p>
            <a:pPr algn="ctr">
              <a:spcAft>
                <a:spcPts val="0"/>
              </a:spcAft>
            </a:pPr>
            <a:r>
              <a:rPr lang="en-US" altLang="zh-CN" sz="1200" kern="100" dirty="0">
                <a:latin typeface="Times New Roman" pitchFamily="18" charset="0"/>
                <a:ea typeface="宋体" panose="02010600030101010101" pitchFamily="2" charset="-122"/>
                <a:cs typeface="Times New Roman" pitchFamily="18" charset="0"/>
              </a:rPr>
              <a:t>The maximum derailment coefficient force using the calculated ultra-high</a:t>
            </a:r>
            <a:endParaRPr lang="zh-CN" altLang="zh-CN" sz="1200" kern="100" dirty="0">
              <a:effectLst/>
              <a:latin typeface="Times New Roman" pitchFamily="18" charset="0"/>
              <a:ea typeface="宋体" panose="02010600030101010101" pitchFamily="2" charset="-122"/>
              <a:cs typeface="Times New Roman" pitchFamily="18" charset="0"/>
            </a:endParaRPr>
          </a:p>
        </p:txBody>
      </p:sp>
      <p:sp>
        <p:nvSpPr>
          <p:cNvPr id="17" name="矩形 16"/>
          <p:cNvSpPr/>
          <p:nvPr/>
        </p:nvSpPr>
        <p:spPr>
          <a:xfrm>
            <a:off x="5119885" y="6388100"/>
            <a:ext cx="3024841" cy="461665"/>
          </a:xfrm>
          <a:prstGeom prst="rect">
            <a:avLst/>
          </a:prstGeom>
        </p:spPr>
        <p:txBody>
          <a:bodyPr wrap="square">
            <a:spAutoFit/>
          </a:bodyPr>
          <a:lstStyle/>
          <a:p>
            <a:pPr algn="ctr">
              <a:spcAft>
                <a:spcPts val="0"/>
              </a:spcAft>
            </a:pPr>
            <a:r>
              <a:rPr lang="en-US" altLang="zh-CN" sz="1200" kern="100" dirty="0">
                <a:latin typeface="Times New Roman" pitchFamily="18" charset="0"/>
                <a:ea typeface="宋体" panose="02010600030101010101" pitchFamily="2" charset="-122"/>
                <a:cs typeface="Times New Roman" pitchFamily="18" charset="0"/>
              </a:rPr>
              <a:t>The maximum derailment coefficient force using the actual ultra-high</a:t>
            </a:r>
            <a:endParaRPr lang="zh-CN" altLang="zh-CN" sz="1200" kern="100" dirty="0">
              <a:latin typeface="Times New Roman" pitchFamily="18" charset="0"/>
              <a:ea typeface="宋体" panose="02010600030101010101" pitchFamily="2" charset="-122"/>
              <a:cs typeface="Times New Roman" pitchFamily="18" charset="0"/>
            </a:endParaRPr>
          </a:p>
        </p:txBody>
      </p:sp>
    </p:spTree>
    <p:extLst>
      <p:ext uri="{BB962C8B-B14F-4D97-AF65-F5344CB8AC3E}">
        <p14:creationId xmlns:p14="http://schemas.microsoft.com/office/powerpoint/2010/main" val="3866782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28600" y="1066800"/>
            <a:ext cx="8839200" cy="646331"/>
          </a:xfrm>
          <a:prstGeom prst="rect">
            <a:avLst/>
          </a:prstGeom>
          <a:noFill/>
        </p:spPr>
        <p:txBody>
          <a:bodyPr wrap="square" rtlCol="0">
            <a:spAutoFit/>
          </a:bodyPr>
          <a:lstStyle/>
          <a:p>
            <a:pPr marL="285750" indent="-285750">
              <a:spcAft>
                <a:spcPts val="1200"/>
              </a:spcAft>
              <a:buFont typeface="Wingdings" panose="05000000000000000000" pitchFamily="2" charset="2"/>
              <a:buChar char="Ø"/>
            </a:pPr>
            <a:r>
              <a:rPr lang="en-US" altLang="zh-CN" sz="1800" b="1" dirty="0">
                <a:latin typeface="Times New Roman" panose="02020603050405020304" pitchFamily="18" charset="0"/>
                <a:ea typeface="+mn-ea"/>
                <a:cs typeface="Times New Roman" panose="02020603050405020304" pitchFamily="18" charset="0"/>
              </a:rPr>
              <a:t>Study on the dynamic response of trains under the influence of circular curve radius and train speed</a:t>
            </a:r>
            <a:endParaRPr lang="en-US" altLang="zh-CN" sz="1600" dirty="0">
              <a:latin typeface="Times New Roman" panose="02020603050405020304" pitchFamily="18" charset="0"/>
              <a:ea typeface="+mn-ea"/>
              <a:cs typeface="Times New Roman" panose="02020603050405020304" pitchFamily="18" charset="0"/>
            </a:endParaRPr>
          </a:p>
        </p:txBody>
      </p:sp>
      <p:sp>
        <p:nvSpPr>
          <p:cNvPr id="10" name="Text Box 6"/>
          <p:cNvSpPr txBox="1">
            <a:spLocks noChangeArrowheads="1"/>
          </p:cNvSpPr>
          <p:nvPr/>
        </p:nvSpPr>
        <p:spPr bwMode="auto">
          <a:xfrm>
            <a:off x="1713168" y="381000"/>
            <a:ext cx="73453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53882" dir="2700000" algn="ctr" rotWithShape="0">
                    <a:srgbClr val="000066"/>
                  </a:outerShdw>
                </a:effectLst>
              </a14:hiddenEffects>
            </a:ext>
          </a:extLst>
        </p:spPr>
        <p:txBody>
          <a:bodyPr>
            <a:spAutoFit/>
          </a:bodyPr>
          <a:lstStyle/>
          <a:p>
            <a:pPr algn="r">
              <a:defRPr/>
            </a:pPr>
            <a:r>
              <a:rPr lang="en-US" altLang="zh-CN" b="1" dirty="0">
                <a:solidFill>
                  <a:srgbClr val="FF0000"/>
                </a:solidFill>
                <a:latin typeface="Times New Roman" pitchFamily="18" charset="0"/>
                <a:ea typeface="华文中宋" panose="02010600040101010101" pitchFamily="2" charset="-122"/>
                <a:cs typeface="Times New Roman" pitchFamily="18" charset="0"/>
              </a:rPr>
              <a:t>Analysis</a:t>
            </a:r>
            <a:r>
              <a:rPr lang="en-US" altLang="zh-CN" b="1" dirty="0">
                <a:solidFill>
                  <a:srgbClr val="FF0000"/>
                </a:solidFill>
                <a:effectLst>
                  <a:outerShdw blurRad="38100" dist="38100" dir="2700000" algn="tl">
                    <a:srgbClr val="C0C0C0"/>
                  </a:outerShdw>
                </a:effectLst>
                <a:latin typeface="Times New Roman" pitchFamily="18" charset="0"/>
                <a:ea typeface="华文中宋" panose="02010600040101010101" pitchFamily="2" charset="-122"/>
                <a:cs typeface="Times New Roman" pitchFamily="18" charset="0"/>
              </a:rPr>
              <a:t> of the dynamic response of the vehicle </a:t>
            </a:r>
            <a:endParaRPr lang="zh-CN" altLang="en-US" b="1" dirty="0">
              <a:solidFill>
                <a:srgbClr val="FF0000"/>
              </a:solidFill>
              <a:effectLst>
                <a:outerShdw blurRad="38100" dist="38100" dir="2700000" algn="tl">
                  <a:srgbClr val="C0C0C0"/>
                </a:outerShdw>
              </a:effectLst>
              <a:latin typeface="Times New Roman" pitchFamily="18" charset="0"/>
              <a:ea typeface="华文中宋" panose="02010600040101010101" pitchFamily="2" charset="-122"/>
              <a:cs typeface="Times New Roman" pitchFamily="18" charset="0"/>
            </a:endParaRPr>
          </a:p>
        </p:txBody>
      </p:sp>
      <p:graphicFrame>
        <p:nvGraphicFramePr>
          <p:cNvPr id="14" name="对象 13"/>
          <p:cNvGraphicFramePr>
            <a:graphicFrameLocks noChangeAspect="1"/>
          </p:cNvGraphicFramePr>
          <p:nvPr>
            <p:extLst>
              <p:ext uri="{D42A27DB-BD31-4B8C-83A1-F6EECF244321}">
                <p14:modId xmlns:p14="http://schemas.microsoft.com/office/powerpoint/2010/main" val="1523574761"/>
              </p:ext>
            </p:extLst>
          </p:nvPr>
        </p:nvGraphicFramePr>
        <p:xfrm>
          <a:off x="852937" y="4302513"/>
          <a:ext cx="3626317" cy="2340000"/>
        </p:xfrm>
        <a:graphic>
          <a:graphicData uri="http://schemas.openxmlformats.org/presentationml/2006/ole">
            <mc:AlternateContent xmlns:mc="http://schemas.openxmlformats.org/markup-compatibility/2006">
              <mc:Choice xmlns:v="urn:schemas-microsoft-com:vml" Requires="v">
                <p:oleObj spid="_x0000_s8655" name="Visio" r:id="rId4" imgW="10245872" imgH="7026750" progId="Visio.Drawing.11">
                  <p:embed/>
                </p:oleObj>
              </mc:Choice>
              <mc:Fallback>
                <p:oleObj name="Visio" r:id="rId4" imgW="10245872" imgH="7026750" progId="Visio.Drawing.11">
                  <p:embed/>
                  <p:pic>
                    <p:nvPicPr>
                      <p:cNvPr id="0" name="Object 14"/>
                      <p:cNvPicPr>
                        <a:picLocks noChangeAspect="1" noChangeArrowheads="1"/>
                      </p:cNvPicPr>
                      <p:nvPr/>
                    </p:nvPicPr>
                    <p:blipFill>
                      <a:blip r:embed="rId5">
                        <a:extLst>
                          <a:ext uri="{28A0092B-C50C-407E-A947-70E740481C1C}">
                            <a14:useLocalDpi xmlns:a14="http://schemas.microsoft.com/office/drawing/2010/main" val="0"/>
                          </a:ext>
                        </a:extLst>
                      </a:blip>
                      <a:srcRect t="3075" b="2562"/>
                      <a:stretch>
                        <a:fillRect/>
                      </a:stretch>
                    </p:blipFill>
                    <p:spPr bwMode="auto">
                      <a:xfrm>
                        <a:off x="852937" y="4302513"/>
                        <a:ext cx="3626317" cy="2340000"/>
                      </a:xfrm>
                      <a:prstGeom prst="rect">
                        <a:avLst/>
                      </a:prstGeom>
                      <a:noFill/>
                      <a:extLst/>
                    </p:spPr>
                  </p:pic>
                </p:oleObj>
              </mc:Fallback>
            </mc:AlternateContent>
          </a:graphicData>
        </a:graphic>
      </p:graphicFrame>
      <p:graphicFrame>
        <p:nvGraphicFramePr>
          <p:cNvPr id="15" name="对象 14"/>
          <p:cNvGraphicFramePr>
            <a:graphicFrameLocks noChangeAspect="1"/>
          </p:cNvGraphicFramePr>
          <p:nvPr>
            <p:extLst>
              <p:ext uri="{D42A27DB-BD31-4B8C-83A1-F6EECF244321}">
                <p14:modId xmlns:p14="http://schemas.microsoft.com/office/powerpoint/2010/main" val="2658256753"/>
              </p:ext>
            </p:extLst>
          </p:nvPr>
        </p:nvGraphicFramePr>
        <p:xfrm>
          <a:off x="4972728" y="4307615"/>
          <a:ext cx="3626316" cy="2340000"/>
        </p:xfrm>
        <a:graphic>
          <a:graphicData uri="http://schemas.openxmlformats.org/presentationml/2006/ole">
            <mc:AlternateContent xmlns:mc="http://schemas.openxmlformats.org/markup-compatibility/2006">
              <mc:Choice xmlns:v="urn:schemas-microsoft-com:vml" Requires="v">
                <p:oleObj spid="_x0000_s8656" name="Visio" r:id="rId6" imgW="10242090" imgH="7024320" progId="Visio.Drawing.11">
                  <p:embed/>
                </p:oleObj>
              </mc:Choice>
              <mc:Fallback>
                <p:oleObj name="Visio" r:id="rId6" imgW="10242090" imgH="7024320" progId="Visio.Drawing.11">
                  <p:embed/>
                  <p:pic>
                    <p:nvPicPr>
                      <p:cNvPr id="0" name="Object 13"/>
                      <p:cNvPicPr>
                        <a:picLocks noChangeAspect="1" noChangeArrowheads="1"/>
                      </p:cNvPicPr>
                      <p:nvPr/>
                    </p:nvPicPr>
                    <p:blipFill>
                      <a:blip r:embed="rId7">
                        <a:extLst>
                          <a:ext uri="{28A0092B-C50C-407E-A947-70E740481C1C}">
                            <a14:useLocalDpi xmlns:a14="http://schemas.microsoft.com/office/drawing/2010/main" val="0"/>
                          </a:ext>
                        </a:extLst>
                      </a:blip>
                      <a:srcRect t="3075" b="2562"/>
                      <a:stretch>
                        <a:fillRect/>
                      </a:stretch>
                    </p:blipFill>
                    <p:spPr bwMode="auto">
                      <a:xfrm>
                        <a:off x="4972728" y="4307615"/>
                        <a:ext cx="3626316" cy="2340000"/>
                      </a:xfrm>
                      <a:prstGeom prst="rect">
                        <a:avLst/>
                      </a:prstGeom>
                      <a:noFill/>
                      <a:extLst/>
                    </p:spPr>
                  </p:pic>
                </p:oleObj>
              </mc:Fallback>
            </mc:AlternateContent>
          </a:graphicData>
        </a:graphic>
      </p:graphicFrame>
      <p:sp>
        <p:nvSpPr>
          <p:cNvPr id="12" name="矩形 11"/>
          <p:cNvSpPr/>
          <p:nvPr/>
        </p:nvSpPr>
        <p:spPr>
          <a:xfrm>
            <a:off x="134566" y="6575924"/>
            <a:ext cx="4495800" cy="276999"/>
          </a:xfrm>
          <a:prstGeom prst="rect">
            <a:avLst/>
          </a:prstGeom>
        </p:spPr>
        <p:txBody>
          <a:bodyPr wrap="square">
            <a:spAutoFit/>
          </a:bodyPr>
          <a:lstStyle/>
          <a:p>
            <a:pPr algn="just">
              <a:spcAft>
                <a:spcPts val="0"/>
              </a:spcAft>
            </a:pPr>
            <a:r>
              <a:rPr lang="en-US" altLang="zh-CN" sz="1200" kern="100" dirty="0">
                <a:latin typeface="Times New Roman" pitchFamily="18" charset="0"/>
                <a:ea typeface="宋体" panose="02010600030101010101" pitchFamily="2" charset="-122"/>
                <a:cs typeface="Times New Roman" pitchFamily="18" charset="0"/>
              </a:rPr>
              <a:t>The minimum vertical wheel/rail force using the calculated ultra-high</a:t>
            </a:r>
            <a:endParaRPr lang="zh-CN" altLang="zh-CN" sz="1200" kern="100" dirty="0">
              <a:latin typeface="Times New Roman" pitchFamily="18" charset="0"/>
              <a:ea typeface="宋体" panose="02010600030101010101" pitchFamily="2" charset="-122"/>
              <a:cs typeface="Times New Roman" pitchFamily="18" charset="0"/>
            </a:endParaRPr>
          </a:p>
        </p:txBody>
      </p:sp>
      <p:sp>
        <p:nvSpPr>
          <p:cNvPr id="13" name="矩形 12"/>
          <p:cNvSpPr/>
          <p:nvPr/>
        </p:nvSpPr>
        <p:spPr>
          <a:xfrm>
            <a:off x="4628745" y="6581001"/>
            <a:ext cx="4208833" cy="276999"/>
          </a:xfrm>
          <a:prstGeom prst="rect">
            <a:avLst/>
          </a:prstGeom>
        </p:spPr>
        <p:txBody>
          <a:bodyPr wrap="square">
            <a:spAutoFit/>
          </a:bodyPr>
          <a:lstStyle/>
          <a:p>
            <a:pPr algn="just">
              <a:spcAft>
                <a:spcPts val="0"/>
              </a:spcAft>
            </a:pPr>
            <a:r>
              <a:rPr lang="en-US" altLang="zh-CN" sz="1200" kern="100" dirty="0">
                <a:latin typeface="Times New Roman" pitchFamily="18" charset="0"/>
                <a:ea typeface="宋体" panose="02010600030101010101" pitchFamily="2" charset="-122"/>
                <a:cs typeface="Times New Roman" pitchFamily="18" charset="0"/>
              </a:rPr>
              <a:t>The minimum vertical wheel/rail force using the actual ultra-high</a:t>
            </a:r>
            <a:endParaRPr lang="zh-CN" altLang="zh-CN" sz="1200" kern="100" dirty="0">
              <a:latin typeface="Times New Roman" pitchFamily="18" charset="0"/>
              <a:ea typeface="宋体" panose="02010600030101010101" pitchFamily="2" charset="-122"/>
              <a:cs typeface="Times New Roman" pitchFamily="18" charset="0"/>
            </a:endParaRPr>
          </a:p>
        </p:txBody>
      </p:sp>
      <p:graphicFrame>
        <p:nvGraphicFramePr>
          <p:cNvPr id="16" name="对象 15"/>
          <p:cNvGraphicFramePr>
            <a:graphicFrameLocks noChangeAspect="1"/>
          </p:cNvGraphicFramePr>
          <p:nvPr>
            <p:extLst>
              <p:ext uri="{D42A27DB-BD31-4B8C-83A1-F6EECF244321}">
                <p14:modId xmlns:p14="http://schemas.microsoft.com/office/powerpoint/2010/main" val="4259858713"/>
              </p:ext>
            </p:extLst>
          </p:nvPr>
        </p:nvGraphicFramePr>
        <p:xfrm>
          <a:off x="876990" y="1633696"/>
          <a:ext cx="3605233" cy="2340000"/>
        </p:xfrm>
        <a:graphic>
          <a:graphicData uri="http://schemas.openxmlformats.org/presentationml/2006/ole">
            <mc:AlternateContent xmlns:mc="http://schemas.openxmlformats.org/markup-compatibility/2006">
              <mc:Choice xmlns:v="urn:schemas-microsoft-com:vml" Requires="v">
                <p:oleObj spid="_x0000_s8657" name="Visio" r:id="rId8" imgW="10292605" imgH="7023510" progId="Visio.Drawing.11">
                  <p:embed/>
                </p:oleObj>
              </mc:Choice>
              <mc:Fallback>
                <p:oleObj name="Visio" r:id="rId8" imgW="10292605" imgH="7023510" progId="Visio.Drawing.11">
                  <p:embed/>
                  <p:pic>
                    <p:nvPicPr>
                      <p:cNvPr id="9" name="对象 8"/>
                      <p:cNvPicPr>
                        <a:picLocks noChangeAspect="1" noChangeArrowheads="1"/>
                      </p:cNvPicPr>
                      <p:nvPr/>
                    </p:nvPicPr>
                    <p:blipFill>
                      <a:blip r:embed="rId9">
                        <a:extLst>
                          <a:ext uri="{28A0092B-C50C-407E-A947-70E740481C1C}">
                            <a14:useLocalDpi xmlns:a14="http://schemas.microsoft.com/office/drawing/2010/main" val="0"/>
                          </a:ext>
                        </a:extLst>
                      </a:blip>
                      <a:srcRect t="2460" b="2563"/>
                      <a:stretch>
                        <a:fillRect/>
                      </a:stretch>
                    </p:blipFill>
                    <p:spPr bwMode="auto">
                      <a:xfrm>
                        <a:off x="876990" y="1633696"/>
                        <a:ext cx="3605233" cy="2340000"/>
                      </a:xfrm>
                      <a:prstGeom prst="rect">
                        <a:avLst/>
                      </a:prstGeom>
                      <a:noFill/>
                    </p:spPr>
                  </p:pic>
                </p:oleObj>
              </mc:Fallback>
            </mc:AlternateContent>
          </a:graphicData>
        </a:graphic>
      </p:graphicFrame>
      <p:graphicFrame>
        <p:nvGraphicFramePr>
          <p:cNvPr id="17" name="对象 16"/>
          <p:cNvGraphicFramePr>
            <a:graphicFrameLocks noChangeAspect="1"/>
          </p:cNvGraphicFramePr>
          <p:nvPr>
            <p:extLst>
              <p:ext uri="{D42A27DB-BD31-4B8C-83A1-F6EECF244321}">
                <p14:modId xmlns:p14="http://schemas.microsoft.com/office/powerpoint/2010/main" val="327221802"/>
              </p:ext>
            </p:extLst>
          </p:nvPr>
        </p:nvGraphicFramePr>
        <p:xfrm>
          <a:off x="4972728" y="1633696"/>
          <a:ext cx="3605233" cy="2340000"/>
        </p:xfrm>
        <a:graphic>
          <a:graphicData uri="http://schemas.openxmlformats.org/presentationml/2006/ole">
            <mc:AlternateContent xmlns:mc="http://schemas.openxmlformats.org/markup-compatibility/2006">
              <mc:Choice xmlns:v="urn:schemas-microsoft-com:vml" Requires="v">
                <p:oleObj spid="_x0000_s8658" name="Visio" r:id="rId10" imgW="10293416" imgH="7024050" progId="Visio.Drawing.11">
                  <p:embed/>
                </p:oleObj>
              </mc:Choice>
              <mc:Fallback>
                <p:oleObj name="Visio" r:id="rId10" imgW="10293416" imgH="7024050" progId="Visio.Drawing.11">
                  <p:embed/>
                  <p:pic>
                    <p:nvPicPr>
                      <p:cNvPr id="11" name="对象 10"/>
                      <p:cNvPicPr>
                        <a:picLocks noChangeAspect="1" noChangeArrowheads="1"/>
                      </p:cNvPicPr>
                      <p:nvPr/>
                    </p:nvPicPr>
                    <p:blipFill>
                      <a:blip r:embed="rId11">
                        <a:extLst>
                          <a:ext uri="{28A0092B-C50C-407E-A947-70E740481C1C}">
                            <a14:useLocalDpi xmlns:a14="http://schemas.microsoft.com/office/drawing/2010/main" val="0"/>
                          </a:ext>
                        </a:extLst>
                      </a:blip>
                      <a:srcRect t="2460" b="2562"/>
                      <a:stretch>
                        <a:fillRect/>
                      </a:stretch>
                    </p:blipFill>
                    <p:spPr bwMode="auto">
                      <a:xfrm>
                        <a:off x="4972728" y="1633696"/>
                        <a:ext cx="3605233" cy="2340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 name="矩形 17"/>
          <p:cNvSpPr/>
          <p:nvPr/>
        </p:nvSpPr>
        <p:spPr>
          <a:xfrm>
            <a:off x="76200" y="3940401"/>
            <a:ext cx="4648200" cy="276999"/>
          </a:xfrm>
          <a:prstGeom prst="rect">
            <a:avLst/>
          </a:prstGeom>
        </p:spPr>
        <p:txBody>
          <a:bodyPr wrap="square">
            <a:spAutoFit/>
          </a:bodyPr>
          <a:lstStyle/>
          <a:p>
            <a:pPr algn="just">
              <a:spcAft>
                <a:spcPts val="0"/>
              </a:spcAft>
            </a:pPr>
            <a:r>
              <a:rPr lang="en-US" altLang="zh-CN" sz="1200" kern="100" dirty="0">
                <a:latin typeface="Times New Roman" pitchFamily="18" charset="0"/>
                <a:ea typeface="宋体" panose="02010600030101010101" pitchFamily="2" charset="-122"/>
                <a:cs typeface="Times New Roman" pitchFamily="18" charset="0"/>
              </a:rPr>
              <a:t>The maximum vertical wheel/rail force using the calculated ultra-high</a:t>
            </a:r>
            <a:endParaRPr lang="zh-CN" altLang="zh-CN" sz="1200" kern="100" dirty="0">
              <a:effectLst/>
              <a:latin typeface="Times New Roman" pitchFamily="18" charset="0"/>
              <a:ea typeface="宋体" panose="02010600030101010101" pitchFamily="2" charset="-122"/>
              <a:cs typeface="Times New Roman" pitchFamily="18" charset="0"/>
            </a:endParaRPr>
          </a:p>
        </p:txBody>
      </p:sp>
      <p:sp>
        <p:nvSpPr>
          <p:cNvPr id="19" name="矩形 18"/>
          <p:cNvSpPr/>
          <p:nvPr/>
        </p:nvSpPr>
        <p:spPr>
          <a:xfrm>
            <a:off x="4637593" y="3940401"/>
            <a:ext cx="4346790" cy="276999"/>
          </a:xfrm>
          <a:prstGeom prst="rect">
            <a:avLst/>
          </a:prstGeom>
        </p:spPr>
        <p:txBody>
          <a:bodyPr wrap="square">
            <a:spAutoFit/>
          </a:bodyPr>
          <a:lstStyle/>
          <a:p>
            <a:pPr algn="just">
              <a:spcAft>
                <a:spcPts val="0"/>
              </a:spcAft>
            </a:pPr>
            <a:r>
              <a:rPr lang="en-US" altLang="zh-CN" sz="1200" kern="100" dirty="0">
                <a:latin typeface="Times New Roman" pitchFamily="18" charset="0"/>
                <a:ea typeface="宋体" panose="02010600030101010101" pitchFamily="2" charset="-122"/>
                <a:cs typeface="Times New Roman" pitchFamily="18" charset="0"/>
              </a:rPr>
              <a:t>The maximum vertical wheel/rail force using the actual ultra-high</a:t>
            </a:r>
            <a:endParaRPr lang="zh-CN" altLang="zh-CN" sz="1200" kern="100" dirty="0">
              <a:effectLst/>
              <a:latin typeface="Times New Roman" pitchFamily="18" charset="0"/>
              <a:ea typeface="宋体" panose="02010600030101010101" pitchFamily="2" charset="-122"/>
              <a:cs typeface="Times New Roman" pitchFamily="18" charset="0"/>
            </a:endParaRPr>
          </a:p>
        </p:txBody>
      </p:sp>
    </p:spTree>
    <p:extLst>
      <p:ext uri="{BB962C8B-B14F-4D97-AF65-F5344CB8AC3E}">
        <p14:creationId xmlns:p14="http://schemas.microsoft.com/office/powerpoint/2010/main" val="3671730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6"/>
          <p:cNvSpPr txBox="1">
            <a:spLocks noChangeArrowheads="1"/>
          </p:cNvSpPr>
          <p:nvPr/>
        </p:nvSpPr>
        <p:spPr bwMode="auto">
          <a:xfrm>
            <a:off x="1678460" y="381000"/>
            <a:ext cx="73453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53882" dir="2700000" algn="ctr" rotWithShape="0">
                    <a:srgbClr val="000066"/>
                  </a:outerShdw>
                </a:effectLst>
              </a14:hiddenEffects>
            </a:ext>
          </a:extLst>
        </p:spPr>
        <p:txBody>
          <a:bodyPr>
            <a:spAutoFit/>
          </a:bodyPr>
          <a:lstStyle/>
          <a:p>
            <a:pPr algn="r">
              <a:defRPr/>
            </a:pPr>
            <a:r>
              <a:rPr lang="en-US" altLang="zh-CN" b="1" dirty="0">
                <a:solidFill>
                  <a:srgbClr val="FF0000"/>
                </a:solidFill>
                <a:latin typeface="Times New Roman" pitchFamily="18" charset="0"/>
                <a:ea typeface="华文中宋" panose="02010600040101010101" pitchFamily="2" charset="-122"/>
                <a:cs typeface="Times New Roman" pitchFamily="18" charset="0"/>
              </a:rPr>
              <a:t>Analysis</a:t>
            </a:r>
            <a:r>
              <a:rPr lang="en-US" altLang="zh-CN" b="1" dirty="0">
                <a:solidFill>
                  <a:srgbClr val="FF0000"/>
                </a:solidFill>
                <a:effectLst>
                  <a:outerShdw blurRad="38100" dist="38100" dir="2700000" algn="tl">
                    <a:srgbClr val="C0C0C0"/>
                  </a:outerShdw>
                </a:effectLst>
                <a:latin typeface="Times New Roman" pitchFamily="18" charset="0"/>
                <a:ea typeface="华文中宋" panose="02010600040101010101" pitchFamily="2" charset="-122"/>
                <a:cs typeface="Times New Roman" pitchFamily="18" charset="0"/>
              </a:rPr>
              <a:t> of the dynamic response of the vehicle </a:t>
            </a:r>
            <a:endParaRPr lang="zh-CN" altLang="en-US" b="1" dirty="0">
              <a:solidFill>
                <a:srgbClr val="FF0000"/>
              </a:solidFill>
              <a:effectLst>
                <a:outerShdw blurRad="38100" dist="38100" dir="2700000" algn="tl">
                  <a:srgbClr val="C0C0C0"/>
                </a:outerShdw>
              </a:effectLst>
              <a:latin typeface="Times New Roman" pitchFamily="18" charset="0"/>
              <a:ea typeface="华文中宋" panose="02010600040101010101" pitchFamily="2" charset="-122"/>
              <a:cs typeface="Times New Roman" pitchFamily="18" charset="0"/>
            </a:endParaRPr>
          </a:p>
        </p:txBody>
      </p:sp>
      <p:graphicFrame>
        <p:nvGraphicFramePr>
          <p:cNvPr id="12" name="对象 11"/>
          <p:cNvGraphicFramePr>
            <a:graphicFrameLocks noChangeAspect="1"/>
          </p:cNvGraphicFramePr>
          <p:nvPr>
            <p:extLst>
              <p:ext uri="{D42A27DB-BD31-4B8C-83A1-F6EECF244321}">
                <p14:modId xmlns:p14="http://schemas.microsoft.com/office/powerpoint/2010/main" val="2113566998"/>
              </p:ext>
            </p:extLst>
          </p:nvPr>
        </p:nvGraphicFramePr>
        <p:xfrm>
          <a:off x="228600" y="4666172"/>
          <a:ext cx="2700000" cy="1881818"/>
        </p:xfrm>
        <a:graphic>
          <a:graphicData uri="http://schemas.openxmlformats.org/presentationml/2006/ole">
            <mc:AlternateContent xmlns:mc="http://schemas.openxmlformats.org/markup-compatibility/2006">
              <mc:Choice xmlns:v="urn:schemas-microsoft-com:vml" Requires="v">
                <p:oleObj spid="_x0000_s9532" name="Graph" r:id="rId4" imgW="32261167" imgH="22478850" progId="Origin50.Graph">
                  <p:embed/>
                </p:oleObj>
              </mc:Choice>
              <mc:Fallback>
                <p:oleObj name="Graph" r:id="rId4" imgW="32261167" imgH="22478850" progId="Origin50.Graph">
                  <p:embed/>
                  <p:pic>
                    <p:nvPicPr>
                      <p:cNvPr id="0"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4666172"/>
                        <a:ext cx="2700000" cy="1881818"/>
                      </a:xfrm>
                      <a:prstGeom prst="rect">
                        <a:avLst/>
                      </a:prstGeom>
                      <a:noFill/>
                    </p:spPr>
                  </p:pic>
                </p:oleObj>
              </mc:Fallback>
            </mc:AlternateContent>
          </a:graphicData>
        </a:graphic>
      </p:graphicFrame>
      <p:graphicFrame>
        <p:nvGraphicFramePr>
          <p:cNvPr id="15" name="对象 14"/>
          <p:cNvGraphicFramePr>
            <a:graphicFrameLocks noChangeAspect="1"/>
          </p:cNvGraphicFramePr>
          <p:nvPr>
            <p:extLst>
              <p:ext uri="{D42A27DB-BD31-4B8C-83A1-F6EECF244321}">
                <p14:modId xmlns:p14="http://schemas.microsoft.com/office/powerpoint/2010/main" val="1149985288"/>
              </p:ext>
            </p:extLst>
          </p:nvPr>
        </p:nvGraphicFramePr>
        <p:xfrm>
          <a:off x="3215438" y="4666172"/>
          <a:ext cx="2700000" cy="1881818"/>
        </p:xfrm>
        <a:graphic>
          <a:graphicData uri="http://schemas.openxmlformats.org/presentationml/2006/ole">
            <mc:AlternateContent xmlns:mc="http://schemas.openxmlformats.org/markup-compatibility/2006">
              <mc:Choice xmlns:v="urn:schemas-microsoft-com:vml" Requires="v">
                <p:oleObj spid="_x0000_s9533" name="Graph" r:id="rId6" imgW="32261167" imgH="22478850" progId="Origin50.Graph">
                  <p:embed/>
                </p:oleObj>
              </mc:Choice>
              <mc:Fallback>
                <p:oleObj name="Graph" r:id="rId6" imgW="32261167" imgH="22478850" progId="Origin50.Graph">
                  <p:embed/>
                  <p:pic>
                    <p:nvPicPr>
                      <p:cNvPr id="0" name="Object 2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15438" y="4666172"/>
                        <a:ext cx="2700000" cy="18818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7" name="对象 16"/>
          <p:cNvGraphicFramePr>
            <a:graphicFrameLocks noChangeAspect="1"/>
          </p:cNvGraphicFramePr>
          <p:nvPr>
            <p:extLst>
              <p:ext uri="{D42A27DB-BD31-4B8C-83A1-F6EECF244321}">
                <p14:modId xmlns:p14="http://schemas.microsoft.com/office/powerpoint/2010/main" val="1062760327"/>
              </p:ext>
            </p:extLst>
          </p:nvPr>
        </p:nvGraphicFramePr>
        <p:xfrm>
          <a:off x="6202277" y="4666172"/>
          <a:ext cx="2700000" cy="1881818"/>
        </p:xfrm>
        <a:graphic>
          <a:graphicData uri="http://schemas.openxmlformats.org/presentationml/2006/ole">
            <mc:AlternateContent xmlns:mc="http://schemas.openxmlformats.org/markup-compatibility/2006">
              <mc:Choice xmlns:v="urn:schemas-microsoft-com:vml" Requires="v">
                <p:oleObj spid="_x0000_s9534" name="Graph" r:id="rId8" imgW="32261167" imgH="22478850" progId="Origin50.Graph">
                  <p:embed/>
                </p:oleObj>
              </mc:Choice>
              <mc:Fallback>
                <p:oleObj name="Graph" r:id="rId8" imgW="32261167" imgH="22478850" progId="Origin50.Graph">
                  <p:embed/>
                  <p:pic>
                    <p:nvPicPr>
                      <p:cNvPr id="0" name="Object 2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02277" y="4666172"/>
                        <a:ext cx="2700000" cy="18818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文本框 4"/>
          <p:cNvSpPr txBox="1"/>
          <p:nvPr/>
        </p:nvSpPr>
        <p:spPr>
          <a:xfrm>
            <a:off x="152401" y="1114961"/>
            <a:ext cx="8839200" cy="1400383"/>
          </a:xfrm>
          <a:prstGeom prst="rect">
            <a:avLst/>
          </a:prstGeom>
          <a:noFill/>
        </p:spPr>
        <p:txBody>
          <a:bodyPr wrap="square" rtlCol="0">
            <a:spAutoFit/>
          </a:bodyPr>
          <a:lstStyle/>
          <a:p>
            <a:pPr marL="285750" indent="-285750" algn="just">
              <a:spcBef>
                <a:spcPts val="0"/>
              </a:spcBef>
              <a:spcAft>
                <a:spcPts val="600"/>
              </a:spcAft>
              <a:buFont typeface="Wingdings" panose="05000000000000000000" pitchFamily="2" charset="2"/>
              <a:buChar char="Ø"/>
            </a:pPr>
            <a:r>
              <a:rPr lang="en-US" altLang="zh-CN" sz="1600" b="1" dirty="0">
                <a:latin typeface="Times New Roman" panose="02020603050405020304" pitchFamily="18" charset="0"/>
                <a:ea typeface="+mn-ea"/>
                <a:cs typeface="Times New Roman" panose="02020603050405020304" pitchFamily="18" charset="0"/>
              </a:rPr>
              <a:t>Study on the dynamic response of trains under the influence of the length of circular curve</a:t>
            </a:r>
          </a:p>
          <a:p>
            <a:pPr indent="457200" algn="just">
              <a:spcAft>
                <a:spcPts val="1200"/>
              </a:spcAft>
            </a:pPr>
            <a:r>
              <a:rPr lang="en-US" altLang="zh-CN" sz="1600" dirty="0">
                <a:latin typeface="Times New Roman" pitchFamily="18" charset="0"/>
                <a:cs typeface="Times New Roman" pitchFamily="18" charset="0"/>
              </a:rPr>
              <a:t>The calculated ultra-high referring to the specification and the actual highest one was deemed as the simulated ultra-high. The length of circular curve and intermediate straight line were both 100 m, and the radius of circular curve was 6000 m, and the speed of the train was 80 km/h, and the length of the easement curve just were shown in the table below: </a:t>
            </a:r>
            <a:endParaRPr lang="en-US" altLang="zh-CN" sz="1600" dirty="0">
              <a:latin typeface="Times New Roman" panose="02020603050405020304" pitchFamily="18" charset="0"/>
              <a:ea typeface="+mn-ea"/>
              <a:cs typeface="Times New Roman" panose="02020603050405020304" pitchFamily="18" charset="0"/>
            </a:endParaRPr>
          </a:p>
        </p:txBody>
      </p:sp>
      <p:sp>
        <p:nvSpPr>
          <p:cNvPr id="11" name="TextBox 10"/>
          <p:cNvSpPr txBox="1"/>
          <p:nvPr/>
        </p:nvSpPr>
        <p:spPr>
          <a:xfrm>
            <a:off x="152400" y="3200400"/>
            <a:ext cx="8871423" cy="1569660"/>
          </a:xfrm>
          <a:prstGeom prst="rect">
            <a:avLst/>
          </a:prstGeom>
          <a:noFill/>
        </p:spPr>
        <p:txBody>
          <a:bodyPr wrap="square" rtlCol="0">
            <a:spAutoFit/>
          </a:bodyPr>
          <a:lstStyle/>
          <a:p>
            <a:pPr indent="457200" algn="just"/>
            <a:r>
              <a:rPr lang="en-US" altLang="zh-CN" sz="1600" dirty="0">
                <a:latin typeface="Times New Roman" pitchFamily="18" charset="0"/>
                <a:cs typeface="Times New Roman" pitchFamily="18" charset="0"/>
              </a:rPr>
              <a:t>The simulation calculation was carried out according to the set working condition, and the maximum of horizontal and vertical acceleration, horizontal and vertical wheel/rail force, derailment coefficient, and the rate of wheel load reduction, and the minimum of vertical wheel/rail force are extracted.</a:t>
            </a:r>
          </a:p>
          <a:p>
            <a:pPr indent="457200" algn="just"/>
            <a:r>
              <a:rPr lang="en-US" altLang="zh-CN" sz="1600" dirty="0">
                <a:latin typeface="Times New Roman" pitchFamily="18" charset="0"/>
                <a:cs typeface="Times New Roman" pitchFamily="18" charset="0"/>
              </a:rPr>
              <a:t>The maximum and minimum of vertical wheel/rail force and derailment coefficient were taken as the example, just as shown in figure.</a:t>
            </a:r>
          </a:p>
        </p:txBody>
      </p:sp>
      <p:sp>
        <p:nvSpPr>
          <p:cNvPr id="13" name="矩形 12"/>
          <p:cNvSpPr/>
          <p:nvPr/>
        </p:nvSpPr>
        <p:spPr>
          <a:xfrm>
            <a:off x="228600" y="6547990"/>
            <a:ext cx="2973715" cy="307777"/>
          </a:xfrm>
          <a:prstGeom prst="rect">
            <a:avLst/>
          </a:prstGeom>
        </p:spPr>
        <p:txBody>
          <a:bodyPr wrap="square">
            <a:spAutoFit/>
          </a:bodyPr>
          <a:lstStyle/>
          <a:p>
            <a:r>
              <a:rPr lang="en-US" altLang="zh-CN" sz="1400" dirty="0">
                <a:latin typeface="Times New Roman" pitchFamily="18" charset="0"/>
                <a:cs typeface="Times New Roman" pitchFamily="18" charset="0"/>
              </a:rPr>
              <a:t>Maximum of vertical wheel-rail force</a:t>
            </a:r>
            <a:endParaRPr lang="zh-CN" altLang="en-US" sz="1400" dirty="0">
              <a:latin typeface="Times New Roman" pitchFamily="18" charset="0"/>
              <a:cs typeface="Times New Roman" pitchFamily="18" charset="0"/>
            </a:endParaRPr>
          </a:p>
        </p:txBody>
      </p:sp>
      <p:sp>
        <p:nvSpPr>
          <p:cNvPr id="16" name="矩形 15"/>
          <p:cNvSpPr/>
          <p:nvPr/>
        </p:nvSpPr>
        <p:spPr>
          <a:xfrm>
            <a:off x="3912968" y="6550223"/>
            <a:ext cx="1802032" cy="307777"/>
          </a:xfrm>
          <a:prstGeom prst="rect">
            <a:avLst/>
          </a:prstGeom>
        </p:spPr>
        <p:txBody>
          <a:bodyPr wrap="none">
            <a:spAutoFit/>
          </a:bodyPr>
          <a:lstStyle/>
          <a:p>
            <a:r>
              <a:rPr lang="en-US" altLang="zh-CN" sz="1400" dirty="0">
                <a:latin typeface="Times New Roman" pitchFamily="18" charset="0"/>
                <a:cs typeface="Times New Roman" pitchFamily="18" charset="0"/>
              </a:rPr>
              <a:t>Derailment coefficient</a:t>
            </a:r>
            <a:endParaRPr lang="zh-CN" altLang="en-US" sz="1400" dirty="0">
              <a:latin typeface="Times New Roman" pitchFamily="18" charset="0"/>
              <a:cs typeface="Times New Roman" pitchFamily="18" charset="0"/>
            </a:endParaRPr>
          </a:p>
        </p:txBody>
      </p:sp>
      <p:sp>
        <p:nvSpPr>
          <p:cNvPr id="18" name="矩形 17"/>
          <p:cNvSpPr/>
          <p:nvPr/>
        </p:nvSpPr>
        <p:spPr>
          <a:xfrm>
            <a:off x="6286199" y="6550223"/>
            <a:ext cx="2857801" cy="307777"/>
          </a:xfrm>
          <a:prstGeom prst="rect">
            <a:avLst/>
          </a:prstGeom>
        </p:spPr>
        <p:txBody>
          <a:bodyPr wrap="square">
            <a:spAutoFit/>
          </a:bodyPr>
          <a:lstStyle/>
          <a:p>
            <a:r>
              <a:rPr lang="en-US" altLang="zh-CN" sz="1400" dirty="0">
                <a:latin typeface="Times New Roman" pitchFamily="18" charset="0"/>
                <a:cs typeface="Times New Roman" pitchFamily="18" charset="0"/>
              </a:rPr>
              <a:t>Minimum of vertical wheel-rail force</a:t>
            </a:r>
            <a:endParaRPr lang="zh-CN" altLang="en-US" sz="1400" dirty="0">
              <a:latin typeface="Times New Roman" pitchFamily="18" charset="0"/>
              <a:cs typeface="Times New Roman" pitchFamily="18" charset="0"/>
            </a:endParaRPr>
          </a:p>
        </p:txBody>
      </p:sp>
      <p:pic>
        <p:nvPicPr>
          <p:cNvPr id="2" name="图片 1"/>
          <p:cNvPicPr>
            <a:picLocks noChangeAspect="1"/>
          </p:cNvPicPr>
          <p:nvPr/>
        </p:nvPicPr>
        <p:blipFill>
          <a:blip r:embed="rId10"/>
          <a:stretch>
            <a:fillRect/>
          </a:stretch>
        </p:blipFill>
        <p:spPr>
          <a:xfrm>
            <a:off x="1858390" y="2553223"/>
            <a:ext cx="5276441" cy="851086"/>
          </a:xfrm>
          <a:prstGeom prst="rect">
            <a:avLst/>
          </a:prstGeom>
        </p:spPr>
      </p:pic>
    </p:spTree>
    <p:extLst>
      <p:ext uri="{BB962C8B-B14F-4D97-AF65-F5344CB8AC3E}">
        <p14:creationId xmlns:p14="http://schemas.microsoft.com/office/powerpoint/2010/main" val="32678926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74637" y="962561"/>
            <a:ext cx="8716963" cy="1400383"/>
          </a:xfrm>
          <a:prstGeom prst="rect">
            <a:avLst/>
          </a:prstGeom>
          <a:noFill/>
        </p:spPr>
        <p:txBody>
          <a:bodyPr wrap="square" rtlCol="0">
            <a:spAutoFit/>
          </a:bodyPr>
          <a:lstStyle/>
          <a:p>
            <a:pPr marL="285750" indent="-285750" algn="just">
              <a:spcAft>
                <a:spcPts val="600"/>
              </a:spcAft>
              <a:buFont typeface="Wingdings" panose="05000000000000000000" pitchFamily="2" charset="2"/>
              <a:buChar char="Ø"/>
            </a:pPr>
            <a:r>
              <a:rPr lang="en-US" altLang="zh-CN" sz="1600" b="1" dirty="0">
                <a:latin typeface="Times New Roman" panose="02020603050405020304" pitchFamily="18" charset="0"/>
                <a:ea typeface="+mn-ea"/>
                <a:cs typeface="Times New Roman" panose="02020603050405020304" pitchFamily="18" charset="0"/>
              </a:rPr>
              <a:t>Study on the dynamic response of trains under the influence of the length of transition curve</a:t>
            </a:r>
          </a:p>
          <a:p>
            <a:pPr indent="457200" algn="just">
              <a:spcAft>
                <a:spcPts val="0"/>
              </a:spcAft>
            </a:pPr>
            <a:r>
              <a:rPr lang="en-US" altLang="zh-CN" sz="1600" dirty="0">
                <a:latin typeface="Times New Roman" pitchFamily="18" charset="0"/>
                <a:cs typeface="Times New Roman" pitchFamily="18" charset="0"/>
              </a:rPr>
              <a:t>The calculated ultra-high referring to the specification and the actual highest one was deemed as the simulated ultra-high. The length of circular curve and intermediate straight line were both 100 m, and the radius of circular curve was 6000 m, and the speed of the train was 80 km/h, and the length of the easement curve just were shown in the table below: </a:t>
            </a:r>
            <a:endParaRPr lang="en-US" altLang="zh-CN" sz="1600" dirty="0">
              <a:latin typeface="Times New Roman" panose="02020603050405020304" pitchFamily="18" charset="0"/>
              <a:ea typeface="+mn-ea"/>
              <a:cs typeface="Times New Roman" panose="02020603050405020304" pitchFamily="18" charset="0"/>
            </a:endParaRPr>
          </a:p>
        </p:txBody>
      </p:sp>
      <p:sp>
        <p:nvSpPr>
          <p:cNvPr id="10" name="Text Box 6"/>
          <p:cNvSpPr txBox="1">
            <a:spLocks noChangeArrowheads="1"/>
          </p:cNvSpPr>
          <p:nvPr/>
        </p:nvSpPr>
        <p:spPr bwMode="auto">
          <a:xfrm>
            <a:off x="1600200" y="304800"/>
            <a:ext cx="734536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53882" dir="2700000" algn="ctr" rotWithShape="0">
                    <a:srgbClr val="000066"/>
                  </a:outerShdw>
                </a:effectLst>
              </a14:hiddenEffects>
            </a:ext>
          </a:extLst>
        </p:spPr>
        <p:txBody>
          <a:bodyPr>
            <a:spAutoFit/>
          </a:bodyPr>
          <a:lstStyle/>
          <a:p>
            <a:pPr algn="r">
              <a:defRPr/>
            </a:pPr>
            <a:r>
              <a:rPr lang="en-US" altLang="zh-CN" b="1" dirty="0">
                <a:solidFill>
                  <a:srgbClr val="FF0000"/>
                </a:solidFill>
                <a:latin typeface="Times New Roman" pitchFamily="18" charset="0"/>
                <a:ea typeface="华文中宋" panose="02010600040101010101" pitchFamily="2" charset="-122"/>
                <a:cs typeface="Times New Roman" pitchFamily="18" charset="0"/>
              </a:rPr>
              <a:t>Analysis</a:t>
            </a:r>
            <a:r>
              <a:rPr lang="en-US" altLang="zh-CN" b="1" dirty="0">
                <a:solidFill>
                  <a:srgbClr val="FF0000"/>
                </a:solidFill>
                <a:effectLst>
                  <a:outerShdw blurRad="38100" dist="38100" dir="2700000" algn="tl">
                    <a:srgbClr val="C0C0C0"/>
                  </a:outerShdw>
                </a:effectLst>
                <a:latin typeface="Times New Roman" pitchFamily="18" charset="0"/>
                <a:ea typeface="华文中宋" panose="02010600040101010101" pitchFamily="2" charset="-122"/>
                <a:cs typeface="Times New Roman" pitchFamily="18" charset="0"/>
              </a:rPr>
              <a:t> of the dynamic response of the vehicle </a:t>
            </a:r>
            <a:endParaRPr lang="zh-CN" altLang="en-US" b="1" dirty="0">
              <a:solidFill>
                <a:srgbClr val="FF0000"/>
              </a:solidFill>
              <a:effectLst>
                <a:outerShdw blurRad="38100" dist="38100" dir="2700000" algn="tl">
                  <a:srgbClr val="C0C0C0"/>
                </a:outerShdw>
              </a:effectLst>
              <a:latin typeface="Times New Roman" pitchFamily="18" charset="0"/>
              <a:ea typeface="华文中宋" panose="02010600040101010101" pitchFamily="2" charset="-122"/>
              <a:cs typeface="Times New Roman" pitchFamily="18" charset="0"/>
            </a:endParaRPr>
          </a:p>
        </p:txBody>
      </p:sp>
      <p:graphicFrame>
        <p:nvGraphicFramePr>
          <p:cNvPr id="9" name="对象 8"/>
          <p:cNvGraphicFramePr>
            <a:graphicFrameLocks noChangeAspect="1"/>
          </p:cNvGraphicFramePr>
          <p:nvPr>
            <p:extLst>
              <p:ext uri="{D42A27DB-BD31-4B8C-83A1-F6EECF244321}">
                <p14:modId xmlns:p14="http://schemas.microsoft.com/office/powerpoint/2010/main" val="1424754999"/>
              </p:ext>
            </p:extLst>
          </p:nvPr>
        </p:nvGraphicFramePr>
        <p:xfrm>
          <a:off x="228599" y="4595182"/>
          <a:ext cx="2700000" cy="1881818"/>
        </p:xfrm>
        <a:graphic>
          <a:graphicData uri="http://schemas.openxmlformats.org/presentationml/2006/ole">
            <mc:AlternateContent xmlns:mc="http://schemas.openxmlformats.org/markup-compatibility/2006">
              <mc:Choice xmlns:v="urn:schemas-microsoft-com:vml" Requires="v">
                <p:oleObj spid="_x0000_s12563" name="Graph" r:id="rId4" imgW="32261167" imgH="22478850" progId="Origin50.Graph">
                  <p:embed/>
                </p:oleObj>
              </mc:Choice>
              <mc:Fallback>
                <p:oleObj name="Graph" r:id="rId4" imgW="32261167" imgH="22478850" progId="Origin50.Graph">
                  <p:embed/>
                  <p:pic>
                    <p:nvPicPr>
                      <p:cNvPr id="0" name="Object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599" y="4595182"/>
                        <a:ext cx="2700000" cy="18818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0" name="对象 19"/>
          <p:cNvGraphicFramePr>
            <a:graphicFrameLocks noChangeAspect="1"/>
          </p:cNvGraphicFramePr>
          <p:nvPr>
            <p:extLst>
              <p:ext uri="{D42A27DB-BD31-4B8C-83A1-F6EECF244321}">
                <p14:modId xmlns:p14="http://schemas.microsoft.com/office/powerpoint/2010/main" val="1669222865"/>
              </p:ext>
            </p:extLst>
          </p:nvPr>
        </p:nvGraphicFramePr>
        <p:xfrm>
          <a:off x="3215438" y="4595182"/>
          <a:ext cx="2700000" cy="1881818"/>
        </p:xfrm>
        <a:graphic>
          <a:graphicData uri="http://schemas.openxmlformats.org/presentationml/2006/ole">
            <mc:AlternateContent xmlns:mc="http://schemas.openxmlformats.org/markup-compatibility/2006">
              <mc:Choice xmlns:v="urn:schemas-microsoft-com:vml" Requires="v">
                <p:oleObj spid="_x0000_s12564" name="Graph" r:id="rId6" imgW="32261167" imgH="22478850" progId="Origin50.Graph">
                  <p:embed/>
                </p:oleObj>
              </mc:Choice>
              <mc:Fallback>
                <p:oleObj name="Graph" r:id="rId6" imgW="32261167" imgH="22478850" progId="Origin50.Graph">
                  <p:embed/>
                  <p:pic>
                    <p:nvPicPr>
                      <p:cNvPr id="0" name="Object 2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15438" y="4595182"/>
                        <a:ext cx="2700000" cy="18818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 name="对象 21"/>
          <p:cNvGraphicFramePr>
            <a:graphicFrameLocks noChangeAspect="1"/>
          </p:cNvGraphicFramePr>
          <p:nvPr>
            <p:extLst>
              <p:ext uri="{D42A27DB-BD31-4B8C-83A1-F6EECF244321}">
                <p14:modId xmlns:p14="http://schemas.microsoft.com/office/powerpoint/2010/main" val="1361719510"/>
              </p:ext>
            </p:extLst>
          </p:nvPr>
        </p:nvGraphicFramePr>
        <p:xfrm>
          <a:off x="6207463" y="4595182"/>
          <a:ext cx="2700000" cy="1881818"/>
        </p:xfrm>
        <a:graphic>
          <a:graphicData uri="http://schemas.openxmlformats.org/presentationml/2006/ole">
            <mc:AlternateContent xmlns:mc="http://schemas.openxmlformats.org/markup-compatibility/2006">
              <mc:Choice xmlns:v="urn:schemas-microsoft-com:vml" Requires="v">
                <p:oleObj spid="_x0000_s12565" name="Graph" r:id="rId8" imgW="32261167" imgH="22478850" progId="Origin50.Graph">
                  <p:embed/>
                </p:oleObj>
              </mc:Choice>
              <mc:Fallback>
                <p:oleObj name="Graph" r:id="rId8" imgW="32261167" imgH="22478850" progId="Origin50.Graph">
                  <p:embed/>
                  <p:pic>
                    <p:nvPicPr>
                      <p:cNvPr id="0" name="Object 3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07463" y="4595182"/>
                        <a:ext cx="2700000" cy="188181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10"/>
          <p:cNvSpPr txBox="1"/>
          <p:nvPr/>
        </p:nvSpPr>
        <p:spPr>
          <a:xfrm>
            <a:off x="0" y="3248561"/>
            <a:ext cx="9067800" cy="1323439"/>
          </a:xfrm>
          <a:prstGeom prst="rect">
            <a:avLst/>
          </a:prstGeom>
          <a:noFill/>
        </p:spPr>
        <p:txBody>
          <a:bodyPr wrap="square" rtlCol="0">
            <a:spAutoFit/>
          </a:bodyPr>
          <a:lstStyle/>
          <a:p>
            <a:pPr indent="457200" algn="just"/>
            <a:r>
              <a:rPr lang="en-US" altLang="zh-CN" sz="1600" dirty="0">
                <a:latin typeface="Times New Roman" pitchFamily="18" charset="0"/>
                <a:cs typeface="Times New Roman" pitchFamily="18" charset="0"/>
              </a:rPr>
              <a:t>The simulation calculation was carried out according to the set working condition, and the maximum of horizontal and vertical acceleration, horizontal and vertical wheel/rail force, derailment coefficient, and the rate of wheel load reduction, and the minimum of vertical wheel/rail force are extracted.</a:t>
            </a:r>
          </a:p>
          <a:p>
            <a:pPr indent="457200" algn="just"/>
            <a:r>
              <a:rPr lang="en-US" altLang="zh-CN" sz="1600" dirty="0">
                <a:latin typeface="Times New Roman" pitchFamily="18" charset="0"/>
                <a:cs typeface="Times New Roman" pitchFamily="18" charset="0"/>
              </a:rPr>
              <a:t>The maximum and minimum of vertical wheel/rail force and derailment coefficient were taken as the example, just as shown in figure.</a:t>
            </a:r>
          </a:p>
        </p:txBody>
      </p:sp>
      <p:sp>
        <p:nvSpPr>
          <p:cNvPr id="6" name="矩形 5"/>
          <p:cNvSpPr/>
          <p:nvPr/>
        </p:nvSpPr>
        <p:spPr>
          <a:xfrm>
            <a:off x="304800" y="6486828"/>
            <a:ext cx="2971800" cy="307777"/>
          </a:xfrm>
          <a:prstGeom prst="rect">
            <a:avLst/>
          </a:prstGeom>
        </p:spPr>
        <p:txBody>
          <a:bodyPr wrap="square">
            <a:spAutoFit/>
          </a:bodyPr>
          <a:lstStyle/>
          <a:p>
            <a:r>
              <a:rPr lang="en-US" altLang="zh-CN" sz="1400" dirty="0">
                <a:latin typeface="Times New Roman" pitchFamily="18" charset="0"/>
                <a:cs typeface="Times New Roman" pitchFamily="18" charset="0"/>
              </a:rPr>
              <a:t>Maximum of vertical wheel-rail force</a:t>
            </a:r>
            <a:endParaRPr lang="zh-CN" altLang="en-US" sz="1400" dirty="0">
              <a:latin typeface="Times New Roman" pitchFamily="18" charset="0"/>
              <a:cs typeface="Times New Roman" pitchFamily="18" charset="0"/>
            </a:endParaRPr>
          </a:p>
        </p:txBody>
      </p:sp>
      <p:sp>
        <p:nvSpPr>
          <p:cNvPr id="7" name="矩形 6"/>
          <p:cNvSpPr/>
          <p:nvPr/>
        </p:nvSpPr>
        <p:spPr>
          <a:xfrm>
            <a:off x="3886200" y="6486827"/>
            <a:ext cx="1802032" cy="307777"/>
          </a:xfrm>
          <a:prstGeom prst="rect">
            <a:avLst/>
          </a:prstGeom>
        </p:spPr>
        <p:txBody>
          <a:bodyPr wrap="none">
            <a:spAutoFit/>
          </a:bodyPr>
          <a:lstStyle/>
          <a:p>
            <a:r>
              <a:rPr lang="en-US" altLang="zh-CN" sz="1400" dirty="0">
                <a:latin typeface="Times New Roman" pitchFamily="18" charset="0"/>
                <a:cs typeface="Times New Roman" pitchFamily="18" charset="0"/>
              </a:rPr>
              <a:t>Derailment coefficient</a:t>
            </a:r>
            <a:endParaRPr lang="zh-CN" altLang="en-US" sz="1400" dirty="0">
              <a:latin typeface="Times New Roman" pitchFamily="18" charset="0"/>
              <a:cs typeface="Times New Roman" pitchFamily="18" charset="0"/>
            </a:endParaRPr>
          </a:p>
        </p:txBody>
      </p:sp>
      <p:sp>
        <p:nvSpPr>
          <p:cNvPr id="15" name="矩形 14"/>
          <p:cNvSpPr/>
          <p:nvPr/>
        </p:nvSpPr>
        <p:spPr>
          <a:xfrm>
            <a:off x="6286199" y="6486826"/>
            <a:ext cx="2857801" cy="307777"/>
          </a:xfrm>
          <a:prstGeom prst="rect">
            <a:avLst/>
          </a:prstGeom>
        </p:spPr>
        <p:txBody>
          <a:bodyPr wrap="square">
            <a:spAutoFit/>
          </a:bodyPr>
          <a:lstStyle/>
          <a:p>
            <a:r>
              <a:rPr lang="en-US" altLang="zh-CN" sz="1400" dirty="0">
                <a:latin typeface="Times New Roman" pitchFamily="18" charset="0"/>
                <a:cs typeface="Times New Roman" pitchFamily="18" charset="0"/>
              </a:rPr>
              <a:t>Minimum of vertical wheel-rail force</a:t>
            </a:r>
            <a:endParaRPr lang="zh-CN" altLang="en-US" sz="1400" dirty="0">
              <a:latin typeface="Times New Roman" pitchFamily="18" charset="0"/>
              <a:cs typeface="Times New Roman" pitchFamily="18" charset="0"/>
            </a:endParaRPr>
          </a:p>
        </p:txBody>
      </p:sp>
      <p:pic>
        <p:nvPicPr>
          <p:cNvPr id="2" name="图片 1"/>
          <p:cNvPicPr>
            <a:picLocks noChangeAspect="1"/>
          </p:cNvPicPr>
          <p:nvPr/>
        </p:nvPicPr>
        <p:blipFill>
          <a:blip r:embed="rId10"/>
          <a:stretch>
            <a:fillRect/>
          </a:stretch>
        </p:blipFill>
        <p:spPr>
          <a:xfrm>
            <a:off x="1994897" y="2455832"/>
            <a:ext cx="5276441" cy="1049368"/>
          </a:xfrm>
          <a:prstGeom prst="rect">
            <a:avLst/>
          </a:prstGeom>
        </p:spPr>
      </p:pic>
    </p:spTree>
    <p:extLst>
      <p:ext uri="{BB962C8B-B14F-4D97-AF65-F5344CB8AC3E}">
        <p14:creationId xmlns:p14="http://schemas.microsoft.com/office/powerpoint/2010/main" val="3624025054"/>
      </p:ext>
    </p:extLst>
  </p:cSld>
  <p:clrMapOvr>
    <a:masterClrMapping/>
  </p:clrMapOvr>
</p:sld>
</file>

<file path=ppt/theme/theme1.xml><?xml version="1.0" encoding="utf-8"?>
<a:theme xmlns:a="http://schemas.openxmlformats.org/drawingml/2006/main" name="1_自定义设计方案">
  <a:themeElements>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自定义设计方案">
      <a:majorFont>
        <a:latin typeface="Arial"/>
        <a:ea typeface="华文新魏"/>
        <a:cs typeface=""/>
      </a:majorFont>
      <a:minorFont>
        <a:latin typeface="Arial"/>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DDDDDD"/>
        </a:solidFill>
        <a:ln w="28575" cap="flat" cmpd="sng" algn="ctr">
          <a:solidFill>
            <a:srgbClr val="922706"/>
          </a:solidFill>
          <a:prstDash val="solid"/>
          <a:round/>
          <a:headEnd type="none" w="med" len="med"/>
          <a:tailEnd type="none" w="med" len="med"/>
        </a:ln>
        <a:effectLst/>
      </a:spPr>
      <a:bodyPr vert="horz" wrap="none" lIns="90000" tIns="46800" rIns="90000" bIns="4680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2400" b="0" i="0" u="none" strike="noStrike" cap="none" normalizeH="0" baseline="0" smtClean="0">
            <a:ln>
              <a:noFill/>
            </a:ln>
            <a:solidFill>
              <a:schemeClr val="tx1"/>
            </a:solidFill>
            <a:effectLst/>
            <a:latin typeface="Arial" charset="0"/>
            <a:ea typeface="黑体" pitchFamily="2" charset="-122"/>
          </a:defRPr>
        </a:defPPr>
      </a:lstStyle>
    </a:spDef>
    <a:lnDef>
      <a:spPr bwMode="auto">
        <a:xfrm>
          <a:off x="0" y="0"/>
          <a:ext cx="1" cy="1"/>
        </a:xfrm>
        <a:custGeom>
          <a:avLst/>
          <a:gdLst/>
          <a:ahLst/>
          <a:cxnLst/>
          <a:rect l="0" t="0" r="0" b="0"/>
          <a:pathLst/>
        </a:custGeom>
        <a:solidFill>
          <a:srgbClr val="DDDDDD"/>
        </a:solidFill>
        <a:ln w="28575" cap="flat" cmpd="sng" algn="ctr">
          <a:solidFill>
            <a:srgbClr val="922706"/>
          </a:solidFill>
          <a:prstDash val="solid"/>
          <a:round/>
          <a:headEnd type="none" w="med" len="med"/>
          <a:tailEnd type="none" w="med" len="med"/>
        </a:ln>
        <a:effectLst/>
      </a:spPr>
      <a:bodyPr vert="horz" wrap="none" lIns="90000" tIns="46800" rIns="90000" bIns="4680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2400" b="0" i="0" u="none" strike="noStrike" cap="none" normalizeH="0" baseline="0" smtClean="0">
            <a:ln>
              <a:noFill/>
            </a:ln>
            <a:solidFill>
              <a:schemeClr val="tx1"/>
            </a:solidFill>
            <a:effectLst/>
            <a:latin typeface="Arial" charset="0"/>
            <a:ea typeface="黑体" pitchFamily="2" charset="-122"/>
          </a:defRPr>
        </a:defPPr>
      </a:lstStyle>
    </a:lnDef>
  </a:objectDefaults>
  <a:extraClrSchemeLst>
    <a:extraClrScheme>
      <a:clrScheme name="1_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20070815模板</Template>
  <TotalTime>20597</TotalTime>
  <Words>2191</Words>
  <Application>Microsoft Office PowerPoint</Application>
  <PresentationFormat>全屏显示(4:3)</PresentationFormat>
  <Paragraphs>97</Paragraphs>
  <Slides>13</Slides>
  <Notes>12</Notes>
  <HiddenSlides>0</HiddenSlides>
  <MMClips>0</MMClips>
  <ScaleCrop>false</ScaleCrop>
  <HeadingPairs>
    <vt:vector size="8" baseType="variant">
      <vt:variant>
        <vt:lpstr>已用的字体</vt:lpstr>
      </vt:variant>
      <vt:variant>
        <vt:i4>9</vt:i4>
      </vt:variant>
      <vt:variant>
        <vt:lpstr>主题</vt:lpstr>
      </vt:variant>
      <vt:variant>
        <vt:i4>1</vt:i4>
      </vt:variant>
      <vt:variant>
        <vt:lpstr>嵌入 OLE 服务器</vt:lpstr>
      </vt:variant>
      <vt:variant>
        <vt:i4>3</vt:i4>
      </vt:variant>
      <vt:variant>
        <vt:lpstr>幻灯片标题</vt:lpstr>
      </vt:variant>
      <vt:variant>
        <vt:i4>13</vt:i4>
      </vt:variant>
    </vt:vector>
  </HeadingPairs>
  <TitlesOfParts>
    <vt:vector size="26" baseType="lpstr">
      <vt:lpstr>黑体</vt:lpstr>
      <vt:lpstr>华文隶书</vt:lpstr>
      <vt:lpstr>华文新魏</vt:lpstr>
      <vt:lpstr>华文中宋</vt:lpstr>
      <vt:lpstr>宋体</vt:lpstr>
      <vt:lpstr>Arial</vt:lpstr>
      <vt:lpstr>Cambria Math</vt:lpstr>
      <vt:lpstr>Times New Roman</vt:lpstr>
      <vt:lpstr>Wingdings</vt:lpstr>
      <vt:lpstr>1_自定义设计方案</vt:lpstr>
      <vt:lpstr>Visio</vt:lpstr>
      <vt:lpstr>Graph</vt:lpstr>
      <vt:lpstr>Microsoft Office Visio 绘图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周爽</cp:lastModifiedBy>
  <cp:revision>3442</cp:revision>
  <cp:lastPrinted>1601-01-01T00:00:00Z</cp:lastPrinted>
  <dcterms:created xsi:type="dcterms:W3CDTF">1601-01-01T00:00:00Z</dcterms:created>
  <dcterms:modified xsi:type="dcterms:W3CDTF">2018-10-17T14:55:19Z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