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453" r:id="rId2"/>
    <p:sldId id="2134805135" r:id="rId3"/>
    <p:sldId id="2963" r:id="rId4"/>
    <p:sldId id="2962" r:id="rId5"/>
    <p:sldId id="2964" r:id="rId6"/>
  </p:sldIdLst>
  <p:sldSz cx="12192000" cy="6858000"/>
  <p:notesSz cx="6797675" cy="9926638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83" userDrawn="1">
          <p15:clr>
            <a:srgbClr val="A4A3A4"/>
          </p15:clr>
        </p15:guide>
        <p15:guide id="2" orient="horz" pos="278" userDrawn="1">
          <p15:clr>
            <a:srgbClr val="A4A3A4"/>
          </p15:clr>
        </p15:guide>
        <p15:guide id="3" pos="4997" userDrawn="1">
          <p15:clr>
            <a:srgbClr val="A4A3A4"/>
          </p15:clr>
        </p15:guide>
        <p15:guide id="4" pos="597" userDrawn="1">
          <p15:clr>
            <a:srgbClr val="A4A3A4"/>
          </p15:clr>
        </p15:guide>
        <p15:guide id="5" pos="3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удкова Юлия Викторовна" initials="РЮВ" lastIdx="1" clrIdx="0">
    <p:extLst>
      <p:ext uri="{19B8F6BF-5375-455C-9EA6-DF929625EA0E}">
        <p15:presenceInfo xmlns:p15="http://schemas.microsoft.com/office/powerpoint/2012/main" userId="S-1-5-21-218910771-3630720037-17811310-36132" providerId="AD"/>
      </p:ext>
    </p:extLst>
  </p:cmAuthor>
  <p:cmAuthor id="2" name="Ушаков Александр Николаевич" initials="УАН" lastIdx="2" clrIdx="1">
    <p:extLst>
      <p:ext uri="{19B8F6BF-5375-455C-9EA6-DF929625EA0E}">
        <p15:presenceInfo xmlns:p15="http://schemas.microsoft.com/office/powerpoint/2012/main" userId="S-1-5-21-218910771-3630720037-17811310-2969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EF6"/>
    <a:srgbClr val="DBE01E"/>
    <a:srgbClr val="4F81BD"/>
    <a:srgbClr val="CCE1E9"/>
    <a:srgbClr val="EC7C32"/>
    <a:srgbClr val="8CD5F1"/>
    <a:srgbClr val="D9D9D9"/>
    <a:srgbClr val="8AADCC"/>
    <a:srgbClr val="E6BAB9"/>
    <a:srgbClr val="0058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95260" autoAdjust="0"/>
  </p:normalViewPr>
  <p:slideViewPr>
    <p:cSldViewPr snapToGrid="0">
      <p:cViewPr>
        <p:scale>
          <a:sx n="75" d="100"/>
          <a:sy n="75" d="100"/>
        </p:scale>
        <p:origin x="1758" y="864"/>
      </p:cViewPr>
      <p:guideLst>
        <p:guide pos="483"/>
        <p:guide orient="horz" pos="278"/>
        <p:guide pos="4997"/>
        <p:guide pos="597"/>
        <p:guide pos="3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84"/>
    </p:cViewPr>
  </p:sorterViewPr>
  <p:notesViewPr>
    <p:cSldViewPr snapToGrid="0">
      <p:cViewPr>
        <p:scale>
          <a:sx n="57" d="100"/>
          <a:sy n="57" d="100"/>
        </p:scale>
        <p:origin x="-2826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5AEFF5-7E52-B347-AFBA-AE131B93A08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9836A3-33A2-414A-8005-34480C2067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5B9AD-7031-3247-9A50-691D8CDE8A09}" type="datetimeFigureOut">
              <a:rPr lang="ru-RU" smtClean="0"/>
              <a:t>05.09.2024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BA7E38-4D9B-F845-B3F7-87155EBB48B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24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04B661-210D-A54B-863F-04CDEB85E40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8243"/>
            <a:ext cx="2946400" cy="4983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500FC-2849-A44D-8903-035668FAC3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6756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otes Placeholder 7">
            <a:extLst>
              <a:ext uri="{FF2B5EF4-FFF2-40B4-BE49-F238E27FC236}">
                <a16:creationId xmlns:a16="http://schemas.microsoft.com/office/drawing/2014/main" id="{B20993E1-4BC1-7A40-AC80-396B11C38D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7612"/>
            <a:ext cx="5438775" cy="3907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4"/>
            <a:r>
              <a:rPr lang="en-US" dirty="0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22067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0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914400" rtl="0" eaLnBrk="1" latinLnBrk="0" hangingPunct="1">
      <a:defRPr sz="10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914400" rtl="0" eaLnBrk="1" latinLnBrk="0" hangingPunct="1">
      <a:defRPr sz="10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914400" rtl="0" eaLnBrk="1" latinLnBrk="0" hangingPunct="1">
      <a:defRPr sz="10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0" algn="l" defTabSz="914400" rtl="0" eaLnBrk="1" latinLnBrk="0" hangingPunct="1">
      <a:spcBef>
        <a:spcPts val="600"/>
      </a:spcBef>
      <a:defRPr sz="1000" b="0" i="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483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ver6_neu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59DD81-94B5-BA43-BB64-4AF8711374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9" b="4932"/>
          <a:stretch/>
        </p:blipFill>
        <p:spPr>
          <a:xfrm>
            <a:off x="-1" y="0"/>
            <a:ext cx="11779469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CE40F94-E22A-1444-980E-E386E382E8D8}"/>
              </a:ext>
            </a:extLst>
          </p:cNvPr>
          <p:cNvSpPr/>
          <p:nvPr userDrawn="1"/>
        </p:nvSpPr>
        <p:spPr>
          <a:xfrm>
            <a:off x="144855" y="-2"/>
            <a:ext cx="11441261" cy="685800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ore_headline">
            <a:extLst>
              <a:ext uri="{FF2B5EF4-FFF2-40B4-BE49-F238E27FC236}">
                <a16:creationId xmlns:a16="http://schemas.microsoft.com/office/drawing/2014/main" id="{D78F5E9C-4193-AE4B-963C-A6B39CAA5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619083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bg1"/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  <p:pic>
        <p:nvPicPr>
          <p:cNvPr id="7" name="Colontitul">
            <a:extLst>
              <a:ext uri="{FF2B5EF4-FFF2-40B4-BE49-F238E27FC236}">
                <a16:creationId xmlns:a16="http://schemas.microsoft.com/office/drawing/2014/main" id="{EEACF66A-8C4B-0041-8759-D9C5A30D83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094" y="0"/>
            <a:ext cx="962025" cy="6858000"/>
          </a:xfrm>
          <a:prstGeom prst="rect">
            <a:avLst/>
          </a:prstGeom>
        </p:spPr>
      </p:pic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1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367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254" y="453156"/>
            <a:ext cx="10374223" cy="78850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dirty="0"/>
              <a:t>ЗАГОЛОВОК 1 / КОЛОНТИТУЛ</a:t>
            </a:r>
            <a:r>
              <a:rPr lang="en-US" dirty="0"/>
              <a:t> / </a:t>
            </a:r>
            <a:r>
              <a:rPr lang="ru-RU" dirty="0"/>
              <a:t>ЛОГОТИПЫ И ИКОНКИ</a:t>
            </a:r>
          </a:p>
        </p:txBody>
      </p:sp>
      <p:pic>
        <p:nvPicPr>
          <p:cNvPr id="9" name="Colontitul">
            <a:extLst>
              <a:ext uri="{FF2B5EF4-FFF2-40B4-BE49-F238E27FC236}">
                <a16:creationId xmlns:a16="http://schemas.microsoft.com/office/drawing/2014/main" id="{98D74907-F00B-FD44-96C2-7EF22DA1C8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8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0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1850FDD-E838-E848-AD24-3053BE8E917E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</a:t>
            </a:r>
            <a:r>
              <a:rPr lang="ru-RU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23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60A2F1-5D28-C349-9325-EA1A36DAF67D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5F2FE96-9C65-CF46-A174-6D4926BA3FCD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23FEE55-5BFD-8B4E-9388-ACD3FCC7237D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206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971" b="1" i="0">
                <a:solidFill>
                  <a:schemeClr val="bg1"/>
                </a:solidFill>
                <a:latin typeface="Gotham Pro"/>
                <a:cs typeface="Gotham Pr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2175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ple Slid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3" y="453156"/>
            <a:ext cx="10045700" cy="788503"/>
          </a:xfrm>
          <a:prstGeom prst="rect">
            <a:avLst/>
          </a:prstGeom>
        </p:spPr>
        <p:txBody>
          <a:bodyPr lIns="0" rIns="0" bIns="0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GB" dirty="0"/>
              <a:t>HEADING / SLIDE TITLE</a:t>
            </a:r>
            <a:endParaRPr lang="ru-RU" dirty="0"/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CE53A2-D73F-3A47-82E7-13CDAA6B4E7C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TM</a:t>
            </a:r>
            <a:r>
              <a:rPr lang="ru-RU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Х</a:t>
            </a:r>
            <a:endParaRPr lang="hr-HR" sz="50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202</a:t>
            </a:r>
            <a:r>
              <a:rPr lang="ru-RU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3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B49F41-4A7B-CC40-A54C-371D743F495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50E8F6B-8E4F-9D47-9062-F47363AC9331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6518F97-3141-814D-87F8-8D3EB0A2AF44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7">
            <a:extLst>
              <a:ext uri="{FF2B5EF4-FFF2-40B4-BE49-F238E27FC236}">
                <a16:creationId xmlns:a16="http://schemas.microsoft.com/office/drawing/2014/main" id="{0F6ADAC3-5521-854A-8B93-DB617D9D06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8848" y="1"/>
            <a:ext cx="11469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997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17">
          <p15:clr>
            <a:srgbClr val="FBAE40"/>
          </p15:clr>
        </p15:guide>
        <p15:guide id="2" orient="horz" pos="361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ossing_slide_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E021AFD5-FCB3-B347-BF26-73759F3B73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</a:blip>
          <a:srcRect t="4186" r="42526" b="4403"/>
          <a:stretch/>
        </p:blipFill>
        <p:spPr>
          <a:xfrm>
            <a:off x="7869814" y="-16402"/>
            <a:ext cx="4322186" cy="6874402"/>
          </a:xfrm>
          <a:prstGeom prst="rect">
            <a:avLst/>
          </a:prstGeom>
        </p:spPr>
      </p:pic>
      <p:sp>
        <p:nvSpPr>
          <p:cNvPr id="24" name="Core_headline">
            <a:extLst>
              <a:ext uri="{FF2B5EF4-FFF2-40B4-BE49-F238E27FC236}">
                <a16:creationId xmlns:a16="http://schemas.microsoft.com/office/drawing/2014/main" id="{D78F5E9C-4193-AE4B-963C-A6B39CAA5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3067735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  <p:sp>
        <p:nvSpPr>
          <p:cNvPr id="6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0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Colontitul">
            <a:extLst>
              <a:ext uri="{FF2B5EF4-FFF2-40B4-BE49-F238E27FC236}">
                <a16:creationId xmlns:a16="http://schemas.microsoft.com/office/drawing/2014/main" id="{98BB12A5-1B00-234F-BD88-DD22379E6D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094" y="0"/>
            <a:ext cx="96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924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ossing_slide_v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re_headline">
            <a:extLst>
              <a:ext uri="{FF2B5EF4-FFF2-40B4-BE49-F238E27FC236}">
                <a16:creationId xmlns:a16="http://schemas.microsoft.com/office/drawing/2014/main" id="{D78F5E9C-4193-AE4B-963C-A6B39CAA5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2055" y="3067735"/>
            <a:ext cx="7805286" cy="72253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ru-RU" sz="2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+mj-ea"/>
                <a:cs typeface="+mj-cs"/>
              </a:defRPr>
            </a:lvl1pPr>
          </a:lstStyle>
          <a:p>
            <a:r>
              <a:rPr lang="ru-RU" dirty="0"/>
              <a:t>ЗАГОЛОВОК</a:t>
            </a:r>
            <a:br>
              <a:rPr lang="en-US" dirty="0"/>
            </a:br>
            <a:r>
              <a:rPr lang="ru-RU" dirty="0"/>
              <a:t>ЗАГОЛОВОК</a:t>
            </a:r>
          </a:p>
        </p:txBody>
      </p:sp>
      <p:pic>
        <p:nvPicPr>
          <p:cNvPr id="7" name="Colontitul">
            <a:extLst>
              <a:ext uri="{FF2B5EF4-FFF2-40B4-BE49-F238E27FC236}">
                <a16:creationId xmlns:a16="http://schemas.microsoft.com/office/drawing/2014/main" id="{EEACF66A-8C4B-0041-8759-D9C5A30D83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094" y="0"/>
            <a:ext cx="962025" cy="6858000"/>
          </a:xfrm>
          <a:prstGeom prst="rect">
            <a:avLst/>
          </a:prstGeom>
        </p:spPr>
      </p:pic>
      <p:sp>
        <p:nvSpPr>
          <p:cNvPr id="5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05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255" y="453156"/>
            <a:ext cx="5708164" cy="78850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dirty="0"/>
              <a:t>ЗАГОЛОВОК 1 / КОЛОНТИТУЛ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9B8FDC8-E469-D743-B05A-4BA74EDFBE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23113" y="0"/>
            <a:ext cx="4484953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6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8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9302F20-9C5D-BC4F-A1DE-E2A66E559D8D}"/>
              </a:ext>
            </a:extLst>
          </p:cNvPr>
          <p:cNvSpPr txBox="1"/>
          <p:nvPr userDrawn="1"/>
        </p:nvSpPr>
        <p:spPr>
          <a:xfrm>
            <a:off x="787969" y="6386688"/>
            <a:ext cx="378534" cy="2385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</a:t>
            </a:r>
            <a:r>
              <a:rPr lang="ru-RU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906A7C0-86BE-7F44-9071-E1AD9149572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59521FE-06C7-1241-9734-FBC183EA8547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D9B6D13-A1F2-5440-B741-99E143289628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Colontitul">
            <a:extLst>
              <a:ext uri="{FF2B5EF4-FFF2-40B4-BE49-F238E27FC236}">
                <a16:creationId xmlns:a16="http://schemas.microsoft.com/office/drawing/2014/main" id="{EEACF66A-8C4B-0041-8759-D9C5A30D83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094" y="0"/>
            <a:ext cx="96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7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ext_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255" y="453156"/>
            <a:ext cx="5708164" cy="78850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dirty="0"/>
              <a:t>ЗАГОЛОВОК 1 / КОЛОНТИТУЛ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9B8FDC8-E469-D743-B05A-4BA74EDFBE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23113" y="0"/>
            <a:ext cx="4484953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8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9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8B5678F-1B31-5945-B458-296EACD23F8E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</a:t>
            </a:r>
            <a:r>
              <a:rPr lang="ru-RU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23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A7FABC9-5BF4-2C42-B516-65AAB74B6791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0BC84CD-FF10-1F46-9DD8-8446C63737B3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B4C363D-D1E6-4A40-AD79-E5E3A5AE1038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Colontitul">
            <a:extLst>
              <a:ext uri="{FF2B5EF4-FFF2-40B4-BE49-F238E27FC236}">
                <a16:creationId xmlns:a16="http://schemas.microsoft.com/office/drawing/2014/main" id="{EEACF66A-8C4B-0041-8759-D9C5A30D83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094" y="0"/>
            <a:ext cx="96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9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_text_ver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255" y="453156"/>
            <a:ext cx="5708164" cy="78850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dirty="0"/>
              <a:t>ЗАГОЛОВОК 1 / КОЛОНТИТУЛ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9B8FDC8-E469-D743-B05A-4BA74EDFBE4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23113" y="0"/>
            <a:ext cx="4484953" cy="338809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9" name="Picture Placeholder 18">
            <a:extLst>
              <a:ext uri="{FF2B5EF4-FFF2-40B4-BE49-F238E27FC236}">
                <a16:creationId xmlns:a16="http://schemas.microsoft.com/office/drawing/2014/main" id="{53D7614B-7C91-074E-98DA-3AB17C69D25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23113" y="3465095"/>
            <a:ext cx="4484953" cy="338809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фото</a:t>
            </a:r>
          </a:p>
          <a:p>
            <a:r>
              <a:rPr lang="ru-RU" dirty="0"/>
              <a:t>иллюстрация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DD083B4-3DD7-664D-8B55-50C05E3507C3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</a:t>
            </a:r>
            <a:r>
              <a:rPr lang="ru-RU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23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7788A43-4829-DB44-8C86-640FEA163FBA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355E75C-41B3-E045-9E86-941C58D86A20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C20698A-171B-CD43-AC9D-A58E1B7480D2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Colontitul">
            <a:extLst>
              <a:ext uri="{FF2B5EF4-FFF2-40B4-BE49-F238E27FC236}">
                <a16:creationId xmlns:a16="http://schemas.microsoft.com/office/drawing/2014/main" id="{EEACF66A-8C4B-0041-8759-D9C5A30D83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4094" y="0"/>
            <a:ext cx="962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287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255" y="453156"/>
            <a:ext cx="5708164" cy="78850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dirty="0"/>
              <a:t>ЗАГОЛОВОК 1 / КОЛОНТИТУЛ</a:t>
            </a:r>
          </a:p>
        </p:txBody>
      </p:sp>
      <p:pic>
        <p:nvPicPr>
          <p:cNvPr id="15" name="Colontitul">
            <a:extLst>
              <a:ext uri="{FF2B5EF4-FFF2-40B4-BE49-F238E27FC236}">
                <a16:creationId xmlns:a16="http://schemas.microsoft.com/office/drawing/2014/main" id="{F80ADB0D-1031-F14E-AA27-6B0455B4CD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179B79-5909-A24B-9966-D7E010AEFA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8" y="2106389"/>
            <a:ext cx="4452937" cy="597171"/>
          </a:xfrm>
          <a:prstGeom prst="roundRect">
            <a:avLst/>
          </a:prstGeom>
          <a:solidFill>
            <a:srgbClr val="76CFF5"/>
          </a:solidFill>
          <a:ln>
            <a:noFill/>
          </a:ln>
          <a:effectLst>
            <a:softEdge rad="0"/>
          </a:effectLst>
        </p:spPr>
        <p:txBody>
          <a:bodyPr anchor="ctr"/>
          <a:lstStyle>
            <a:lvl1pPr marL="144000" indent="0" algn="l" defTabSz="914400" rtl="0" eaLnBrk="1" latin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ru-RU" sz="1400" b="1" kern="1200" dirty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ru-RU" dirty="0"/>
              <a:t>Текст текст текст текст текст текст текст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EC5E2A7-05F6-4B45-9199-52BB8707D7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2828804"/>
            <a:ext cx="4452937" cy="597171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0"/>
          </a:effectLst>
        </p:spPr>
        <p:txBody>
          <a:bodyPr anchor="ctr"/>
          <a:lstStyle>
            <a:lvl1pPr marL="144000" indent="0" algn="l" defTabSz="914400" rtl="0" eaLnBrk="1" latin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 lang="en-US" sz="1400" b="0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ru-RU" sz="1400" b="1" kern="1200" dirty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ru-RU" dirty="0"/>
              <a:t>Текст текст текст текст текст текст текст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6E6850B-6EB7-E647-8DC9-FA355AEB16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8" y="3551219"/>
            <a:ext cx="4452937" cy="597171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0"/>
          </a:effectLst>
        </p:spPr>
        <p:txBody>
          <a:bodyPr anchor="ctr"/>
          <a:lstStyle>
            <a:lvl1pPr marL="144000" indent="0" algn="l" defTabSz="914400" rtl="0" eaLnBrk="1" latin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 lang="en-US" sz="1400" b="0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ru-RU" sz="1400" b="1" kern="1200" dirty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ru-RU" dirty="0"/>
              <a:t>Текст текст текст текст текст текст текст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7F4EE981-B21C-5244-A51A-62D9C26B49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5938" y="4273634"/>
            <a:ext cx="4452937" cy="597171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0"/>
          </a:effectLst>
        </p:spPr>
        <p:txBody>
          <a:bodyPr anchor="ctr"/>
          <a:lstStyle>
            <a:lvl1pPr marL="144000" indent="0" algn="l" defTabSz="914400" rtl="0" eaLnBrk="1" latin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 lang="en-US" sz="1400" b="0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ru-RU" sz="1400" b="1" kern="1200" dirty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ru-RU" dirty="0"/>
              <a:t>Текст текст текст текст текст текст текст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044EE757-833D-D549-B8DC-90368361CD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5938" y="4996049"/>
            <a:ext cx="4452937" cy="597171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0"/>
          </a:effectLst>
        </p:spPr>
        <p:txBody>
          <a:bodyPr anchor="ctr"/>
          <a:lstStyle>
            <a:lvl1pPr marL="144000" indent="0" algn="l" defTabSz="914400" rtl="0" eaLnBrk="1" latin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 lang="en-US" sz="1400" b="0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ru-RU" sz="1400" b="1" kern="1200" dirty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ru-RU" dirty="0"/>
              <a:t>Текст текст текст текст текст текст текст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8A34287-6AE0-D24F-A6ED-8EBCC3983D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08425" y="2106389"/>
            <a:ext cx="4973850" cy="597171"/>
          </a:xfrm>
          <a:prstGeom prst="roundRect">
            <a:avLst/>
          </a:prstGeom>
          <a:solidFill>
            <a:srgbClr val="0058A6"/>
          </a:solidFill>
          <a:ln>
            <a:noFill/>
          </a:ln>
          <a:effectLst>
            <a:softEdge rad="0"/>
          </a:effectLst>
        </p:spPr>
        <p:txBody>
          <a:bodyPr anchor="ctr"/>
          <a:lstStyle>
            <a:lvl1pPr marL="0" indent="0" algn="ctr" defTabSz="914400" rtl="0" eaLnBrk="1" latin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 lang="en-US" sz="2000" b="1" kern="1200" spc="3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ru-RU" sz="1400" b="1" kern="1200" dirty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ru-RU" dirty="0"/>
              <a:t>ТЕКСТ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9161745-B843-3E40-AC77-E78CE267E0A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08426" y="2828804"/>
            <a:ext cx="2466745" cy="597171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0"/>
          </a:effectLst>
        </p:spPr>
        <p:txBody>
          <a:bodyPr anchor="ctr"/>
          <a:lstStyle>
            <a:lvl1pPr marL="0" indent="0" algn="ctr" defTabSz="914400" rtl="0" eaLnBrk="1" latin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 lang="ru-RU" sz="1200" b="1" kern="1200" dirty="0">
                <a:solidFill>
                  <a:srgbClr val="FFFFFF"/>
                </a:solidFill>
                <a:latin typeface="Century Gothic" charset="0"/>
                <a:ea typeface="+mn-ea"/>
                <a:cs typeface="+mn-cs"/>
              </a:defRPr>
            </a:lvl1pPr>
            <a:lvl2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ru-RU" sz="1400" b="1" kern="1200" dirty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ru-RU" dirty="0"/>
              <a:t>Текст текст текст текст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59AA85-82A1-E74F-AAEB-C4B3545D073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16686" y="2828803"/>
            <a:ext cx="2365587" cy="59717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0"/>
          </a:effectLst>
        </p:spPr>
        <p:txBody>
          <a:bodyPr anchor="ctr"/>
          <a:lstStyle>
            <a:lvl1pPr marL="0" indent="0" algn="ctr" defTabSz="914400" rtl="0" eaLnBrk="1" latinLnBrk="1" hangingPunct="1">
              <a:spcBef>
                <a:spcPts val="600"/>
              </a:spcBef>
              <a:spcAft>
                <a:spcPts val="600"/>
              </a:spcAft>
              <a:buFontTx/>
              <a:buNone/>
              <a:defRPr lang="ru-RU" sz="1200" b="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charset="0"/>
                <a:ea typeface="+mn-ea"/>
                <a:cs typeface="+mn-cs"/>
              </a:defRPr>
            </a:lvl1pPr>
            <a:lvl2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2pPr>
            <a:lvl3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3pPr>
            <a:lvl4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en-US" sz="1400" b="1" kern="1200" dirty="0" smtClean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4pPr>
            <a:lvl5pPr marL="144000" algn="l" defTabSz="914400" rtl="0" eaLnBrk="1" latinLnBrk="1" hangingPunct="1">
              <a:spcBef>
                <a:spcPts val="600"/>
              </a:spcBef>
              <a:spcAft>
                <a:spcPts val="600"/>
              </a:spcAft>
              <a:defRPr lang="ru-RU" sz="1400" b="1" kern="1200" dirty="0">
                <a:solidFill>
                  <a:srgbClr val="FFFFFF"/>
                </a:solidFill>
                <a:latin typeface="Century Gothic" charset="0"/>
                <a:ea typeface="Century Gothic" charset="0"/>
                <a:cs typeface="Century Gothic" charset="0"/>
              </a:defRPr>
            </a:lvl5pPr>
          </a:lstStyle>
          <a:p>
            <a:pPr lvl="0"/>
            <a:r>
              <a:rPr lang="ru-RU" dirty="0"/>
              <a:t>Текст текст текст текст</a:t>
            </a:r>
            <a:br>
              <a:rPr lang="ru-RU" dirty="0"/>
            </a:br>
            <a:r>
              <a:rPr lang="ru-RU" dirty="0"/>
              <a:t>текст текст текст</a:t>
            </a:r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CE53A2-D73F-3A47-82E7-13CDAA6B4E7C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</a:t>
            </a:r>
            <a:r>
              <a:rPr lang="ru-RU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23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B49F41-4A7B-CC40-A54C-371D743F495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50E8F6B-8E4F-9D47-9062-F47363AC9331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6518F97-3141-814D-87F8-8D3EB0A2AF44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447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255" y="453156"/>
            <a:ext cx="10326920" cy="78850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dirty="0"/>
              <a:t>ЗАГОЛОВОК 1 / КОЛОНТИТУЛ / ОФОРМЛЕНИЕ ТАБЛИЦ</a:t>
            </a:r>
          </a:p>
        </p:txBody>
      </p:sp>
      <p:pic>
        <p:nvPicPr>
          <p:cNvPr id="15" name="Colontitul">
            <a:extLst>
              <a:ext uri="{FF2B5EF4-FFF2-40B4-BE49-F238E27FC236}">
                <a16:creationId xmlns:a16="http://schemas.microsoft.com/office/drawing/2014/main" id="{F80ADB0D-1031-F14E-AA27-6B0455B4CD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6" name="Table Placeholder 5">
            <a:extLst>
              <a:ext uri="{FF2B5EF4-FFF2-40B4-BE49-F238E27FC236}">
                <a16:creationId xmlns:a16="http://schemas.microsoft.com/office/drawing/2014/main" id="{CD972A09-B22A-9C45-B8D4-3C9678A6E3CB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471488" y="1622425"/>
            <a:ext cx="10326687" cy="4244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Таблица</a:t>
            </a:r>
          </a:p>
        </p:txBody>
      </p:sp>
      <p:sp>
        <p:nvSpPr>
          <p:cNvPr id="9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0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DCEB32-A3EF-234E-8CD8-80725D98355C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</a:t>
            </a:r>
            <a:r>
              <a:rPr lang="ru-RU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23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DEE4989-BB0A-5544-85CD-698218F120BC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81CB7E7-25BD-004F-8CEA-0A86EB66516C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031650F-B6DD-F04B-A3F9-00B452FD4890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471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s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B4CF08AF-618C-1B4A-BD46-E9B78233DC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255" y="453156"/>
            <a:ext cx="10326920" cy="78850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dirty="0"/>
              <a:t>ЗАГОЛОВОК 1 / КОЛОНТИТУЛ / ОФОРМЛЕНИЕ ГРАФИКОВ</a:t>
            </a:r>
          </a:p>
        </p:txBody>
      </p:sp>
      <p:pic>
        <p:nvPicPr>
          <p:cNvPr id="15" name="Colontitul">
            <a:extLst>
              <a:ext uri="{FF2B5EF4-FFF2-40B4-BE49-F238E27FC236}">
                <a16:creationId xmlns:a16="http://schemas.microsoft.com/office/drawing/2014/main" id="{F80ADB0D-1031-F14E-AA27-6B0455B4CD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9975" y="0"/>
            <a:ext cx="962025" cy="6858000"/>
          </a:xfrm>
          <a:prstGeom prst="rect">
            <a:avLst/>
          </a:prstGeom>
        </p:spPr>
      </p:pic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CC0675DA-E1CB-EC4E-9C0E-CACE9AADA5B7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471488" y="2025731"/>
            <a:ext cx="5072785" cy="3228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График</a:t>
            </a:r>
          </a:p>
        </p:txBody>
      </p:sp>
      <p:sp>
        <p:nvSpPr>
          <p:cNvPr id="9" name="Chart Placeholder 2">
            <a:extLst>
              <a:ext uri="{FF2B5EF4-FFF2-40B4-BE49-F238E27FC236}">
                <a16:creationId xmlns:a16="http://schemas.microsoft.com/office/drawing/2014/main" id="{35679689-FF3A-5A4C-AE67-10A6ECE40C65}"/>
              </a:ext>
            </a:extLst>
          </p:cNvPr>
          <p:cNvSpPr>
            <a:spLocks noGrp="1"/>
          </p:cNvSpPr>
          <p:nvPr>
            <p:ph type="chart" sz="quarter" idx="11" hasCustomPrompt="1"/>
          </p:nvPr>
        </p:nvSpPr>
        <p:spPr>
          <a:xfrm>
            <a:off x="5870905" y="2025731"/>
            <a:ext cx="4928113" cy="3228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ru-RU" dirty="0"/>
              <a:t>График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F778272A-3166-E94C-BFDB-83D07288E71A}"/>
              </a:ext>
            </a:extLst>
          </p:cNvPr>
          <p:cNvSpPr/>
          <p:nvPr userDrawn="1"/>
        </p:nvSpPr>
        <p:spPr>
          <a:xfrm>
            <a:off x="-1223129" y="0"/>
            <a:ext cx="429313" cy="47261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6BAB9"/>
              </a:solidFill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54B5A7AA-0B8B-F049-AB60-B3F8431C3436}"/>
              </a:ext>
            </a:extLst>
          </p:cNvPr>
          <p:cNvSpPr/>
          <p:nvPr userDrawn="1"/>
        </p:nvSpPr>
        <p:spPr>
          <a:xfrm>
            <a:off x="-1223129" y="527900"/>
            <a:ext cx="429313" cy="47261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4">
            <a:extLst>
              <a:ext uri="{FF2B5EF4-FFF2-40B4-BE49-F238E27FC236}">
                <a16:creationId xmlns:a16="http://schemas.microsoft.com/office/drawing/2014/main" id="{8B3F2759-0656-3946-A401-E9562D169BC9}"/>
              </a:ext>
            </a:extLst>
          </p:cNvPr>
          <p:cNvSpPr/>
          <p:nvPr userDrawn="1"/>
        </p:nvSpPr>
        <p:spPr>
          <a:xfrm>
            <a:off x="-1223129" y="1046881"/>
            <a:ext cx="429313" cy="47261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C6F0B3AD-C081-5A4A-B544-3FE7B38811DF}"/>
              </a:ext>
            </a:extLst>
          </p:cNvPr>
          <p:cNvSpPr/>
          <p:nvPr userDrawn="1"/>
        </p:nvSpPr>
        <p:spPr>
          <a:xfrm>
            <a:off x="-695669" y="-16402"/>
            <a:ext cx="429313" cy="47261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26">
            <a:extLst>
              <a:ext uri="{FF2B5EF4-FFF2-40B4-BE49-F238E27FC236}">
                <a16:creationId xmlns:a16="http://schemas.microsoft.com/office/drawing/2014/main" id="{A1F7F256-D70D-6140-93D0-FD1BFB16F86A}"/>
              </a:ext>
            </a:extLst>
          </p:cNvPr>
          <p:cNvSpPr/>
          <p:nvPr userDrawn="1"/>
        </p:nvSpPr>
        <p:spPr>
          <a:xfrm>
            <a:off x="-695669" y="520926"/>
            <a:ext cx="429313" cy="4726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Rectangle 27">
            <a:extLst>
              <a:ext uri="{FF2B5EF4-FFF2-40B4-BE49-F238E27FC236}">
                <a16:creationId xmlns:a16="http://schemas.microsoft.com/office/drawing/2014/main" id="{DBC79A27-E8A7-8B4B-9C19-74D369FC9D95}"/>
              </a:ext>
            </a:extLst>
          </p:cNvPr>
          <p:cNvSpPr/>
          <p:nvPr userDrawn="1"/>
        </p:nvSpPr>
        <p:spPr>
          <a:xfrm>
            <a:off x="-695669" y="1058254"/>
            <a:ext cx="429313" cy="4726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Rectangle 35">
            <a:extLst>
              <a:ext uri="{FF2B5EF4-FFF2-40B4-BE49-F238E27FC236}">
                <a16:creationId xmlns:a16="http://schemas.microsoft.com/office/drawing/2014/main" id="{31C09DD8-3C50-3A4F-84D9-C80C4EEEDD02}"/>
              </a:ext>
            </a:extLst>
          </p:cNvPr>
          <p:cNvSpPr/>
          <p:nvPr userDrawn="1"/>
        </p:nvSpPr>
        <p:spPr>
          <a:xfrm>
            <a:off x="-1223129" y="1618862"/>
            <a:ext cx="429313" cy="1410944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36">
            <a:extLst>
              <a:ext uri="{FF2B5EF4-FFF2-40B4-BE49-F238E27FC236}">
                <a16:creationId xmlns:a16="http://schemas.microsoft.com/office/drawing/2014/main" id="{A8D81C01-D2DA-BA48-A156-2F40C13203E6}"/>
              </a:ext>
            </a:extLst>
          </p:cNvPr>
          <p:cNvSpPr/>
          <p:nvPr userDrawn="1"/>
        </p:nvSpPr>
        <p:spPr>
          <a:xfrm>
            <a:off x="-1232654" y="3105991"/>
            <a:ext cx="429313" cy="1372056"/>
          </a:xfrm>
          <a:prstGeom prst="rect">
            <a:avLst/>
          </a:prstGeom>
          <a:solidFill>
            <a:srgbClr val="0058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41">
            <a:extLst>
              <a:ext uri="{FF2B5EF4-FFF2-40B4-BE49-F238E27FC236}">
                <a16:creationId xmlns:a16="http://schemas.microsoft.com/office/drawing/2014/main" id="{74904346-2C0C-9E41-B4BE-953E281C90BF}"/>
              </a:ext>
            </a:extLst>
          </p:cNvPr>
          <p:cNvSpPr/>
          <p:nvPr userDrawn="1"/>
        </p:nvSpPr>
        <p:spPr>
          <a:xfrm>
            <a:off x="-680456" y="2613312"/>
            <a:ext cx="433494" cy="406562"/>
          </a:xfrm>
          <a:prstGeom prst="rect">
            <a:avLst/>
          </a:prstGeom>
          <a:solidFill>
            <a:srgbClr val="66CEF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AC7B0741-F546-0F42-99AB-75D2DC44F07C}"/>
              </a:ext>
            </a:extLst>
          </p:cNvPr>
          <p:cNvSpPr/>
          <p:nvPr userDrawn="1"/>
        </p:nvSpPr>
        <p:spPr>
          <a:xfrm>
            <a:off x="-680456" y="1618862"/>
            <a:ext cx="433494" cy="406562"/>
          </a:xfrm>
          <a:prstGeom prst="rect">
            <a:avLst/>
          </a:prstGeom>
          <a:solidFill>
            <a:srgbClr val="66CEF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E3D93425-2BCF-7B4D-9762-264D7756812B}"/>
              </a:ext>
            </a:extLst>
          </p:cNvPr>
          <p:cNvSpPr/>
          <p:nvPr userDrawn="1"/>
        </p:nvSpPr>
        <p:spPr>
          <a:xfrm>
            <a:off x="-680456" y="2101609"/>
            <a:ext cx="433494" cy="434683"/>
          </a:xfrm>
          <a:prstGeom prst="rect">
            <a:avLst/>
          </a:prstGeom>
          <a:solidFill>
            <a:srgbClr val="66CE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50">
            <a:extLst>
              <a:ext uri="{FF2B5EF4-FFF2-40B4-BE49-F238E27FC236}">
                <a16:creationId xmlns:a16="http://schemas.microsoft.com/office/drawing/2014/main" id="{9F4B16F5-5E56-DD4B-AB9F-3ACE19E116C8}"/>
              </a:ext>
            </a:extLst>
          </p:cNvPr>
          <p:cNvSpPr/>
          <p:nvPr userDrawn="1"/>
        </p:nvSpPr>
        <p:spPr>
          <a:xfrm>
            <a:off x="-683472" y="4071485"/>
            <a:ext cx="433494" cy="406562"/>
          </a:xfrm>
          <a:prstGeom prst="rect">
            <a:avLst/>
          </a:prstGeom>
          <a:solidFill>
            <a:srgbClr val="0058A6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Rectangle 51">
            <a:extLst>
              <a:ext uri="{FF2B5EF4-FFF2-40B4-BE49-F238E27FC236}">
                <a16:creationId xmlns:a16="http://schemas.microsoft.com/office/drawing/2014/main" id="{05C90F67-9FE0-6D45-917E-B5D7B29BBE11}"/>
              </a:ext>
            </a:extLst>
          </p:cNvPr>
          <p:cNvSpPr/>
          <p:nvPr userDrawn="1"/>
        </p:nvSpPr>
        <p:spPr>
          <a:xfrm>
            <a:off x="-683472" y="3105991"/>
            <a:ext cx="433494" cy="406562"/>
          </a:xfrm>
          <a:prstGeom prst="rect">
            <a:avLst/>
          </a:prstGeom>
          <a:solidFill>
            <a:srgbClr val="0058A6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ectangle 52">
            <a:extLst>
              <a:ext uri="{FF2B5EF4-FFF2-40B4-BE49-F238E27FC236}">
                <a16:creationId xmlns:a16="http://schemas.microsoft.com/office/drawing/2014/main" id="{8BB8D423-1CA3-D541-83F6-532A0434C8D2}"/>
              </a:ext>
            </a:extLst>
          </p:cNvPr>
          <p:cNvSpPr/>
          <p:nvPr userDrawn="1"/>
        </p:nvSpPr>
        <p:spPr>
          <a:xfrm>
            <a:off x="-683472" y="3588738"/>
            <a:ext cx="433494" cy="406562"/>
          </a:xfrm>
          <a:prstGeom prst="rect">
            <a:avLst/>
          </a:prstGeom>
          <a:solidFill>
            <a:srgbClr val="0058A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Rectangle 38">
            <a:extLst>
              <a:ext uri="{FF2B5EF4-FFF2-40B4-BE49-F238E27FC236}">
                <a16:creationId xmlns:a16="http://schemas.microsoft.com/office/drawing/2014/main" id="{7A80B5B9-591C-C548-9735-58F9EBADAA90}"/>
              </a:ext>
            </a:extLst>
          </p:cNvPr>
          <p:cNvSpPr/>
          <p:nvPr userDrawn="1"/>
        </p:nvSpPr>
        <p:spPr>
          <a:xfrm>
            <a:off x="-1223128" y="5387054"/>
            <a:ext cx="971284" cy="317598"/>
          </a:xfrm>
          <a:prstGeom prst="rect">
            <a:avLst/>
          </a:prstGeom>
          <a:solidFill>
            <a:srgbClr val="2095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Rectangle 39">
            <a:extLst>
              <a:ext uri="{FF2B5EF4-FFF2-40B4-BE49-F238E27FC236}">
                <a16:creationId xmlns:a16="http://schemas.microsoft.com/office/drawing/2014/main" id="{EF64E4A9-322E-3F44-83D7-5898DDCF4843}"/>
              </a:ext>
            </a:extLst>
          </p:cNvPr>
          <p:cNvSpPr/>
          <p:nvPr userDrawn="1"/>
        </p:nvSpPr>
        <p:spPr>
          <a:xfrm>
            <a:off x="-1218245" y="4564164"/>
            <a:ext cx="971284" cy="317598"/>
          </a:xfrm>
          <a:prstGeom prst="rect">
            <a:avLst/>
          </a:prstGeom>
          <a:solidFill>
            <a:srgbClr val="DBE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527C88CA-FD9D-DE4A-8B91-9C9A96B1C178}"/>
              </a:ext>
            </a:extLst>
          </p:cNvPr>
          <p:cNvSpPr/>
          <p:nvPr userDrawn="1"/>
        </p:nvSpPr>
        <p:spPr>
          <a:xfrm>
            <a:off x="-1223128" y="4968706"/>
            <a:ext cx="971284" cy="339565"/>
          </a:xfrm>
          <a:prstGeom prst="rect">
            <a:avLst/>
          </a:prstGeom>
          <a:solidFill>
            <a:srgbClr val="932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Rectangle 42">
            <a:extLst>
              <a:ext uri="{FF2B5EF4-FFF2-40B4-BE49-F238E27FC236}">
                <a16:creationId xmlns:a16="http://schemas.microsoft.com/office/drawing/2014/main" id="{8E36CB0D-A61E-FF44-A8D7-A75431F0F502}"/>
              </a:ext>
            </a:extLst>
          </p:cNvPr>
          <p:cNvSpPr/>
          <p:nvPr userDrawn="1"/>
        </p:nvSpPr>
        <p:spPr>
          <a:xfrm>
            <a:off x="-1223129" y="6202532"/>
            <a:ext cx="971284" cy="331508"/>
          </a:xfrm>
          <a:prstGeom prst="rect">
            <a:avLst/>
          </a:prstGeom>
          <a:solidFill>
            <a:srgbClr val="E6BA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Rectangle 43">
            <a:extLst>
              <a:ext uri="{FF2B5EF4-FFF2-40B4-BE49-F238E27FC236}">
                <a16:creationId xmlns:a16="http://schemas.microsoft.com/office/drawing/2014/main" id="{5599E8A9-52F6-2C4B-B865-ECCDC97AF81E}"/>
              </a:ext>
            </a:extLst>
          </p:cNvPr>
          <p:cNvSpPr/>
          <p:nvPr userDrawn="1"/>
        </p:nvSpPr>
        <p:spPr>
          <a:xfrm>
            <a:off x="-1223129" y="5798493"/>
            <a:ext cx="971284" cy="316119"/>
          </a:xfrm>
          <a:prstGeom prst="rect">
            <a:avLst/>
          </a:prstGeom>
          <a:solidFill>
            <a:srgbClr val="EC7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19316D1-AE45-EC4B-92C8-06DB4D4FCF0B}"/>
              </a:ext>
            </a:extLst>
          </p:cNvPr>
          <p:cNvSpPr txBox="1"/>
          <p:nvPr userDrawn="1"/>
        </p:nvSpPr>
        <p:spPr>
          <a:xfrm>
            <a:off x="787969" y="6386688"/>
            <a:ext cx="37853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hr-HR" sz="5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ТМХ</a:t>
            </a:r>
          </a:p>
          <a:p>
            <a:pPr algn="just"/>
            <a:r>
              <a:rPr lang="en-US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20</a:t>
            </a:r>
            <a:r>
              <a:rPr lang="ru-RU" sz="45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23</a:t>
            </a:r>
            <a:endParaRPr lang="hr-HR" sz="450" spc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C628F4-0D89-4341-8E59-672C4DEB7909}"/>
              </a:ext>
            </a:extLst>
          </p:cNvPr>
          <p:cNvSpPr txBox="1"/>
          <p:nvPr userDrawn="1"/>
        </p:nvSpPr>
        <p:spPr>
          <a:xfrm>
            <a:off x="457716" y="6350944"/>
            <a:ext cx="4198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/>
            <a:fld id="{E4CAEAF2-6028-264D-AE0C-6A7A3A188EF7}" type="slidenum">
              <a:rPr lang="en-US" sz="1400" b="0" i="0" baseline="0" smtClean="0">
                <a:solidFill>
                  <a:srgbClr val="0058A6"/>
                </a:solidFill>
                <a:latin typeface="Century Gothic" charset="0"/>
                <a:ea typeface="Century Gothic" charset="0"/>
                <a:cs typeface="Century Gothic" charset="0"/>
              </a:rPr>
              <a:t>‹#›</a:t>
            </a:fld>
            <a:endParaRPr lang="hr-HR" sz="1400" b="0" i="0" baseline="0" dirty="0">
              <a:solidFill>
                <a:schemeClr val="tx1">
                  <a:lumMod val="50000"/>
                  <a:lumOff val="50000"/>
                </a:schemeClr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7FD535A-45AA-184B-969A-7DC886698866}"/>
              </a:ext>
            </a:extLst>
          </p:cNvPr>
          <p:cNvCxnSpPr>
            <a:cxnSpLocks/>
          </p:cNvCxnSpPr>
          <p:nvPr userDrawn="1"/>
        </p:nvCxnSpPr>
        <p:spPr>
          <a:xfrm>
            <a:off x="817293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C47048C-F154-C14A-8D03-1AF2B48FCA39}"/>
              </a:ext>
            </a:extLst>
          </p:cNvPr>
          <p:cNvCxnSpPr>
            <a:cxnSpLocks/>
          </p:cNvCxnSpPr>
          <p:nvPr userDrawn="1"/>
        </p:nvCxnSpPr>
        <p:spPr>
          <a:xfrm>
            <a:off x="1055440" y="6438900"/>
            <a:ext cx="0" cy="130175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338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8894312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" name="Слайд think-cell" r:id="rId16" imgW="379" imgH="379" progId="TCLayout.ActiveDocument.1">
                  <p:embed/>
                </p:oleObj>
              </mc:Choice>
              <mc:Fallback>
                <p:oleObj name="Слайд think-cell" r:id="rId16" imgW="379" imgH="379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Blue_shape">
            <a:extLst>
              <a:ext uri="{FF2B5EF4-FFF2-40B4-BE49-F238E27FC236}">
                <a16:creationId xmlns:a16="http://schemas.microsoft.com/office/drawing/2014/main" id="{78E46D85-3389-5640-8151-53FDAF354E95}"/>
              </a:ext>
            </a:extLst>
          </p:cNvPr>
          <p:cNvSpPr/>
          <p:nvPr userDrawn="1"/>
        </p:nvSpPr>
        <p:spPr>
          <a:xfrm>
            <a:off x="0" y="0"/>
            <a:ext cx="144855" cy="6858000"/>
          </a:xfrm>
          <a:prstGeom prst="rect">
            <a:avLst/>
          </a:prstGeom>
          <a:solidFill>
            <a:srgbClr val="66C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922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9" r:id="rId4"/>
    <p:sldLayoutId id="2147483650" r:id="rId5"/>
    <p:sldLayoutId id="2147483668" r:id="rId6"/>
    <p:sldLayoutId id="2147483670" r:id="rId7"/>
    <p:sldLayoutId id="2147483671" r:id="rId8"/>
    <p:sldLayoutId id="2147483672" r:id="rId9"/>
    <p:sldLayoutId id="2147483673" r:id="rId10"/>
    <p:sldLayoutId id="2147483678" r:id="rId11"/>
    <p:sldLayoutId id="2147483679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3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9" y="-8575"/>
            <a:ext cx="12189865" cy="686561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53958" y="0"/>
            <a:ext cx="8799048" cy="1803841"/>
          </a:xfrm>
          <a:prstGeom prst="rect">
            <a:avLst/>
          </a:prstGeom>
        </p:spPr>
        <p:txBody>
          <a:bodyPr vert="horz" wrap="square" lIns="0" tIns="7316" rIns="0" bIns="0" rtlCol="0" anchor="ctr">
            <a:spAutoFit/>
          </a:bodyPr>
          <a:lstStyle/>
          <a:p>
            <a:br>
              <a:rPr lang="ru-RU" b="0" dirty="0"/>
            </a:br>
            <a:r>
              <a:rPr lang="ru-RU" sz="2000" dirty="0">
                <a:solidFill>
                  <a:schemeClr val="tx1"/>
                </a:solidFill>
                <a:latin typeface="+mj-lt"/>
              </a:rPr>
              <a:t>ООО «ЦЕНТР ПЕРСПЕКТИВНЫХ ТЕХНОЛОГИЙ ТМХ»</a:t>
            </a:r>
            <a:br>
              <a:rPr lang="ru-RU" sz="2000" dirty="0">
                <a:solidFill>
                  <a:schemeClr val="tx1"/>
                </a:solidFill>
                <a:latin typeface="+mj-lt"/>
              </a:rPr>
            </a:br>
            <a:br>
              <a:rPr lang="ru-RU" sz="2000" dirty="0">
                <a:solidFill>
                  <a:schemeClr val="tx1"/>
                </a:solidFill>
                <a:latin typeface="+mj-lt"/>
              </a:rPr>
            </a:br>
            <a:r>
              <a:rPr lang="ru-RU" sz="2000" dirty="0">
                <a:solidFill>
                  <a:schemeClr val="tx1"/>
                </a:solidFill>
                <a:latin typeface="+mj-lt"/>
              </a:rPr>
              <a:t>Валидация результатов компьютерного моделирования изнашивания бандажей при помощи эксплуатационных испытаний</a:t>
            </a:r>
            <a:endParaRPr lang="en-GB" sz="2000" dirty="0">
              <a:solidFill>
                <a:schemeClr val="tx1"/>
              </a:solidFill>
              <a:latin typeface="+mj-lt"/>
              <a:cs typeface="GothamPro-Light"/>
            </a:endParaRPr>
          </a:p>
        </p:txBody>
      </p:sp>
      <p:pic>
        <p:nvPicPr>
          <p:cNvPr id="7" name="Picture 115">
            <a:extLst>
              <a:ext uri="{FF2B5EF4-FFF2-40B4-BE49-F238E27FC236}">
                <a16:creationId xmlns:a16="http://schemas.microsoft.com/office/drawing/2014/main" id="{F44F49DD-6EBE-AD48-8577-8924D9D073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5379" y="241"/>
            <a:ext cx="961857" cy="6856798"/>
          </a:xfrm>
          <a:prstGeom prst="rect">
            <a:avLst/>
          </a:prstGeom>
        </p:spPr>
      </p:pic>
      <p:sp>
        <p:nvSpPr>
          <p:cNvPr id="8" name="object 72">
            <a:extLst>
              <a:ext uri="{FF2B5EF4-FFF2-40B4-BE49-F238E27FC236}">
                <a16:creationId xmlns:a16="http://schemas.microsoft.com/office/drawing/2014/main" id="{651F82E7-772E-FB40-9F9D-DAC193BD3CF0}"/>
              </a:ext>
            </a:extLst>
          </p:cNvPr>
          <p:cNvSpPr/>
          <p:nvPr/>
        </p:nvSpPr>
        <p:spPr>
          <a:xfrm>
            <a:off x="428" y="240"/>
            <a:ext cx="172155" cy="6865615"/>
          </a:xfrm>
          <a:custGeom>
            <a:avLst/>
            <a:gdLst/>
            <a:ahLst/>
            <a:cxnLst/>
            <a:rect l="l" t="t" r="r" b="b"/>
            <a:pathLst>
              <a:path w="283210" h="11308715">
                <a:moveTo>
                  <a:pt x="0" y="11308556"/>
                </a:moveTo>
                <a:lnTo>
                  <a:pt x="282713" y="11308556"/>
                </a:lnTo>
                <a:lnTo>
                  <a:pt x="282713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66CEF6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6BEA9E-474E-466F-9B81-5CBAC84A1DD1}"/>
              </a:ext>
            </a:extLst>
          </p:cNvPr>
          <p:cNvSpPr txBox="1"/>
          <p:nvPr/>
        </p:nvSpPr>
        <p:spPr>
          <a:xfrm>
            <a:off x="933254" y="6004874"/>
            <a:ext cx="31822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+mj-lt"/>
              </a:rPr>
              <a:t>Д.А. Карасев</a:t>
            </a:r>
          </a:p>
          <a:p>
            <a:r>
              <a:rPr lang="ru-RU" sz="2000" dirty="0">
                <a:latin typeface="+mj-lt"/>
              </a:rPr>
              <a:t>Генеральный директор</a:t>
            </a:r>
          </a:p>
        </p:txBody>
      </p:sp>
    </p:spTree>
    <p:extLst>
      <p:ext uri="{BB962C8B-B14F-4D97-AF65-F5344CB8AC3E}">
        <p14:creationId xmlns:p14="http://schemas.microsoft.com/office/powerpoint/2010/main" val="616697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1DB73E3-DA68-4690-BF07-56B2DEF4056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47" y="1943689"/>
            <a:ext cx="2437460" cy="927849"/>
          </a:xfrm>
          <a:prstGeom prst="rect">
            <a:avLst/>
          </a:prstGeom>
          <a:noFill/>
          <a:ln w="190500" cap="rnd">
            <a:noFill/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2AF7D29-B979-4B1C-B23D-55932265F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7228" y="2650761"/>
            <a:ext cx="2219654" cy="101870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1808A10-4E38-4357-BDE7-2BA867A886C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536953" y="1687685"/>
            <a:ext cx="2314121" cy="1018703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DF6D6AB-ACF7-4B90-B2D8-5DF3ECA2014A}"/>
              </a:ext>
            </a:extLst>
          </p:cNvPr>
          <p:cNvSpPr txBox="1"/>
          <p:nvPr/>
        </p:nvSpPr>
        <p:spPr>
          <a:xfrm>
            <a:off x="311490" y="1285413"/>
            <a:ext cx="257314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>
                <a:latin typeface="Century Gothic" panose="020B0502020202020204" pitchFamily="34" charset="0"/>
              </a:rPr>
              <a:t>МОДЕЛИ ЛОКОМОТИВОВ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7E02393-AB18-49B2-B7C9-10D093C3A279}"/>
              </a:ext>
            </a:extLst>
          </p:cNvPr>
          <p:cNvSpPr txBox="1"/>
          <p:nvPr/>
        </p:nvSpPr>
        <p:spPr>
          <a:xfrm>
            <a:off x="3326619" y="1285413"/>
            <a:ext cx="212429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>
                <a:latin typeface="Century Gothic" panose="020B0502020202020204" pitchFamily="34" charset="0"/>
              </a:rPr>
              <a:t>ПРОФИЛИ ОБТОЧКИ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4D0B117-B820-465E-ABEF-69F093186278}"/>
              </a:ext>
            </a:extLst>
          </p:cNvPr>
          <p:cNvSpPr txBox="1"/>
          <p:nvPr/>
        </p:nvSpPr>
        <p:spPr>
          <a:xfrm>
            <a:off x="5931150" y="1272472"/>
            <a:ext cx="156004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b="1" dirty="0">
                <a:latin typeface="Century Gothic" panose="020B0502020202020204" pitchFamily="34" charset="0"/>
              </a:rPr>
              <a:t>МОДЕЛЬ ПУТИ</a:t>
            </a:r>
          </a:p>
        </p:txBody>
      </p:sp>
      <p:sp>
        <p:nvSpPr>
          <p:cNvPr id="32" name="Заголовок 1">
            <a:extLst>
              <a:ext uri="{FF2B5EF4-FFF2-40B4-BE49-F238E27FC236}">
                <a16:creationId xmlns:a16="http://schemas.microsoft.com/office/drawing/2014/main" id="{B5F3D4E5-59CE-424E-9D19-7806B7728A59}"/>
              </a:ext>
            </a:extLst>
          </p:cNvPr>
          <p:cNvSpPr txBox="1">
            <a:spLocks/>
          </p:cNvSpPr>
          <p:nvPr/>
        </p:nvSpPr>
        <p:spPr>
          <a:xfrm>
            <a:off x="7951128" y="1209449"/>
            <a:ext cx="3871155" cy="3609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500" b="1" dirty="0">
                <a:latin typeface="Century Gothic" panose="020B0502020202020204" pitchFamily="34" charset="0"/>
              </a:rPr>
              <a:t>СХЕМА ЧИСЛЕННЫХ ЭКСПЕРИМЕНТОВ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B50CF850-3A86-4A45-B0C1-B7C31B0C25A5}"/>
              </a:ext>
            </a:extLst>
          </p:cNvPr>
          <p:cNvGrpSpPr/>
          <p:nvPr/>
        </p:nvGrpSpPr>
        <p:grpSpPr>
          <a:xfrm>
            <a:off x="8106695" y="2034096"/>
            <a:ext cx="3121082" cy="2569404"/>
            <a:chOff x="4523136" y="1467041"/>
            <a:chExt cx="6451395" cy="3103527"/>
          </a:xfrm>
        </p:grpSpPr>
        <p:sp>
          <p:nvSpPr>
            <p:cNvPr id="36" name="Прямоугольник: скругленные углы 35">
              <a:extLst>
                <a:ext uri="{FF2B5EF4-FFF2-40B4-BE49-F238E27FC236}">
                  <a16:creationId xmlns:a16="http://schemas.microsoft.com/office/drawing/2014/main" id="{222899E6-A050-442E-A659-B50AB2EEE313}"/>
                </a:ext>
              </a:extLst>
            </p:cNvPr>
            <p:cNvSpPr/>
            <p:nvPr/>
          </p:nvSpPr>
          <p:spPr>
            <a:xfrm>
              <a:off x="4523141" y="1467041"/>
              <a:ext cx="1475715" cy="252453"/>
            </a:xfrm>
            <a:prstGeom prst="roundRect">
              <a:avLst/>
            </a:prstGeom>
            <a:solidFill>
              <a:srgbClr val="0EF0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Альтернативы</a:t>
              </a:r>
            </a:p>
          </p:txBody>
        </p:sp>
        <p:sp>
          <p:nvSpPr>
            <p:cNvPr id="37" name="Прямоугольник: скругленные углы 36">
              <a:extLst>
                <a:ext uri="{FF2B5EF4-FFF2-40B4-BE49-F238E27FC236}">
                  <a16:creationId xmlns:a16="http://schemas.microsoft.com/office/drawing/2014/main" id="{183C9D8E-454A-4DF9-BFC0-3190204A682D}"/>
                </a:ext>
              </a:extLst>
            </p:cNvPr>
            <p:cNvSpPr/>
            <p:nvPr/>
          </p:nvSpPr>
          <p:spPr>
            <a:xfrm>
              <a:off x="4523140" y="1918205"/>
              <a:ext cx="1475715" cy="252453"/>
            </a:xfrm>
            <a:prstGeom prst="roundRect">
              <a:avLst/>
            </a:prstGeom>
            <a:solidFill>
              <a:srgbClr val="66C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Режим тяги</a:t>
              </a:r>
            </a:p>
          </p:txBody>
        </p:sp>
        <p:sp>
          <p:nvSpPr>
            <p:cNvPr id="38" name="Прямоугольник: скругленные углы 37">
              <a:extLst>
                <a:ext uri="{FF2B5EF4-FFF2-40B4-BE49-F238E27FC236}">
                  <a16:creationId xmlns:a16="http://schemas.microsoft.com/office/drawing/2014/main" id="{2CBB8F8A-5CF2-45B6-A99F-FB2848E2E77A}"/>
                </a:ext>
              </a:extLst>
            </p:cNvPr>
            <p:cNvSpPr/>
            <p:nvPr/>
          </p:nvSpPr>
          <p:spPr>
            <a:xfrm>
              <a:off x="4523139" y="2369369"/>
              <a:ext cx="1475715" cy="252453"/>
            </a:xfrm>
            <a:prstGeom prst="roundRect">
              <a:avLst/>
            </a:prstGeom>
            <a:solidFill>
              <a:srgbClr val="66C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Смазка гребня</a:t>
              </a:r>
            </a:p>
          </p:txBody>
        </p:sp>
        <p:sp>
          <p:nvSpPr>
            <p:cNvPr id="39" name="Прямоугольник: скругленные углы 38">
              <a:extLst>
                <a:ext uri="{FF2B5EF4-FFF2-40B4-BE49-F238E27FC236}">
                  <a16:creationId xmlns:a16="http://schemas.microsoft.com/office/drawing/2014/main" id="{AA048F0B-5104-4B30-97EF-764D7A0BAC2F}"/>
                </a:ext>
              </a:extLst>
            </p:cNvPr>
            <p:cNvSpPr/>
            <p:nvPr/>
          </p:nvSpPr>
          <p:spPr>
            <a:xfrm>
              <a:off x="4523138" y="2879256"/>
              <a:ext cx="1475715" cy="252453"/>
            </a:xfrm>
            <a:prstGeom prst="roundRect">
              <a:avLst/>
            </a:prstGeom>
            <a:solidFill>
              <a:srgbClr val="66C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Профили пути</a:t>
              </a:r>
            </a:p>
          </p:txBody>
        </p:sp>
        <p:sp>
          <p:nvSpPr>
            <p:cNvPr id="40" name="Прямоугольник: скругленные углы 39">
              <a:extLst>
                <a:ext uri="{FF2B5EF4-FFF2-40B4-BE49-F238E27FC236}">
                  <a16:creationId xmlns:a16="http://schemas.microsoft.com/office/drawing/2014/main" id="{189EAC08-51A6-4344-8748-CC8323D79971}"/>
                </a:ext>
              </a:extLst>
            </p:cNvPr>
            <p:cNvSpPr/>
            <p:nvPr/>
          </p:nvSpPr>
          <p:spPr>
            <a:xfrm>
              <a:off x="4523137" y="3464644"/>
              <a:ext cx="1475715" cy="252453"/>
            </a:xfrm>
            <a:prstGeom prst="roundRect">
              <a:avLst/>
            </a:prstGeom>
            <a:solidFill>
              <a:srgbClr val="66C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Скорости, км/ч</a:t>
              </a:r>
            </a:p>
          </p:txBody>
        </p:sp>
        <p:sp>
          <p:nvSpPr>
            <p:cNvPr id="41" name="Прямоугольник: скругленные углы 40">
              <a:extLst>
                <a:ext uri="{FF2B5EF4-FFF2-40B4-BE49-F238E27FC236}">
                  <a16:creationId xmlns:a16="http://schemas.microsoft.com/office/drawing/2014/main" id="{0685E73E-9322-4BBA-BDBA-D3B609CE153E}"/>
                </a:ext>
              </a:extLst>
            </p:cNvPr>
            <p:cNvSpPr/>
            <p:nvPr/>
          </p:nvSpPr>
          <p:spPr>
            <a:xfrm>
              <a:off x="4523136" y="4101348"/>
              <a:ext cx="1475715" cy="459642"/>
            </a:xfrm>
            <a:prstGeom prst="roundRect">
              <a:avLst/>
            </a:prstGeom>
            <a:solidFill>
              <a:srgbClr val="E6BA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Показатели</a:t>
              </a:r>
            </a:p>
          </p:txBody>
        </p:sp>
        <p:sp>
          <p:nvSpPr>
            <p:cNvPr id="42" name="Прямоугольник: скругленные углы 41">
              <a:extLst>
                <a:ext uri="{FF2B5EF4-FFF2-40B4-BE49-F238E27FC236}">
                  <a16:creationId xmlns:a16="http://schemas.microsoft.com/office/drawing/2014/main" id="{6BDA6915-7F5A-4EF2-9317-51F8ACDD8099}"/>
                </a:ext>
              </a:extLst>
            </p:cNvPr>
            <p:cNvSpPr/>
            <p:nvPr/>
          </p:nvSpPr>
          <p:spPr>
            <a:xfrm>
              <a:off x="7187590" y="1473078"/>
              <a:ext cx="1151300" cy="252453"/>
            </a:xfrm>
            <a:prstGeom prst="roundRect">
              <a:avLst/>
            </a:prstGeom>
            <a:solidFill>
              <a:srgbClr val="0EF0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Электровоз</a:t>
              </a:r>
            </a:p>
          </p:txBody>
        </p:sp>
        <p:sp>
          <p:nvSpPr>
            <p:cNvPr id="43" name="Прямоугольник: скругленные углы 42">
              <a:extLst>
                <a:ext uri="{FF2B5EF4-FFF2-40B4-BE49-F238E27FC236}">
                  <a16:creationId xmlns:a16="http://schemas.microsoft.com/office/drawing/2014/main" id="{9EE8C4D4-2926-4D25-A043-9D853DC347F2}"/>
                </a:ext>
              </a:extLst>
            </p:cNvPr>
            <p:cNvSpPr/>
            <p:nvPr/>
          </p:nvSpPr>
          <p:spPr>
            <a:xfrm>
              <a:off x="8621460" y="1476515"/>
              <a:ext cx="1151300" cy="252453"/>
            </a:xfrm>
            <a:prstGeom prst="roundRect">
              <a:avLst/>
            </a:prstGeom>
            <a:solidFill>
              <a:srgbClr val="0EF0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Тепловоз</a:t>
              </a:r>
            </a:p>
          </p:txBody>
        </p:sp>
        <p:sp>
          <p:nvSpPr>
            <p:cNvPr id="44" name="Прямоугольник: скругленные углы 43">
              <a:extLst>
                <a:ext uri="{FF2B5EF4-FFF2-40B4-BE49-F238E27FC236}">
                  <a16:creationId xmlns:a16="http://schemas.microsoft.com/office/drawing/2014/main" id="{67BA6E38-722C-4518-8595-FA3F56DA7C19}"/>
                </a:ext>
              </a:extLst>
            </p:cNvPr>
            <p:cNvSpPr/>
            <p:nvPr/>
          </p:nvSpPr>
          <p:spPr>
            <a:xfrm>
              <a:off x="7413927" y="1924243"/>
              <a:ext cx="698626" cy="252453"/>
            </a:xfrm>
            <a:prstGeom prst="roundRect">
              <a:avLst/>
            </a:prstGeom>
            <a:solidFill>
              <a:srgbClr val="8CD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Выбег</a:t>
              </a:r>
            </a:p>
          </p:txBody>
        </p:sp>
        <p:sp>
          <p:nvSpPr>
            <p:cNvPr id="45" name="Прямоугольник: скругленные углы 44">
              <a:extLst>
                <a:ext uri="{FF2B5EF4-FFF2-40B4-BE49-F238E27FC236}">
                  <a16:creationId xmlns:a16="http://schemas.microsoft.com/office/drawing/2014/main" id="{7020D1D0-23D7-4DEB-BA30-450A3A716EDF}"/>
                </a:ext>
              </a:extLst>
            </p:cNvPr>
            <p:cNvSpPr/>
            <p:nvPr/>
          </p:nvSpPr>
          <p:spPr>
            <a:xfrm>
              <a:off x="8847797" y="1924242"/>
              <a:ext cx="698626" cy="252453"/>
            </a:xfrm>
            <a:prstGeom prst="roundRect">
              <a:avLst/>
            </a:prstGeom>
            <a:solidFill>
              <a:srgbClr val="8CD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Тяга</a:t>
              </a:r>
            </a:p>
          </p:txBody>
        </p:sp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id="{B09CE3EB-7DBB-4886-BCA1-0511E2704D39}"/>
                </a:ext>
              </a:extLst>
            </p:cNvPr>
            <p:cNvSpPr/>
            <p:nvPr/>
          </p:nvSpPr>
          <p:spPr>
            <a:xfrm>
              <a:off x="7309884" y="2372388"/>
              <a:ext cx="866044" cy="252453"/>
            </a:xfrm>
            <a:prstGeom prst="roundRect">
              <a:avLst/>
            </a:prstGeom>
            <a:solidFill>
              <a:srgbClr val="8CD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Смазка</a:t>
              </a:r>
            </a:p>
          </p:txBody>
        </p:sp>
        <p:sp>
          <p:nvSpPr>
            <p:cNvPr id="47" name="Прямоугольник: скругленные углы 46">
              <a:extLst>
                <a:ext uri="{FF2B5EF4-FFF2-40B4-BE49-F238E27FC236}">
                  <a16:creationId xmlns:a16="http://schemas.microsoft.com/office/drawing/2014/main" id="{6E8787F6-237C-4DD9-B748-6E9CDE0B8436}"/>
                </a:ext>
              </a:extLst>
            </p:cNvPr>
            <p:cNvSpPr/>
            <p:nvPr/>
          </p:nvSpPr>
          <p:spPr>
            <a:xfrm>
              <a:off x="8784423" y="2372387"/>
              <a:ext cx="825374" cy="252453"/>
            </a:xfrm>
            <a:prstGeom prst="roundRect">
              <a:avLst/>
            </a:prstGeom>
            <a:solidFill>
              <a:srgbClr val="8CD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Сухо</a:t>
              </a:r>
            </a:p>
          </p:txBody>
        </p:sp>
        <p:sp>
          <p:nvSpPr>
            <p:cNvPr id="48" name="Прямоугольник: скругленные углы 47">
              <a:extLst>
                <a:ext uri="{FF2B5EF4-FFF2-40B4-BE49-F238E27FC236}">
                  <a16:creationId xmlns:a16="http://schemas.microsoft.com/office/drawing/2014/main" id="{9C976EDF-FA55-405D-B686-877229F12751}"/>
                </a:ext>
              </a:extLst>
            </p:cNvPr>
            <p:cNvSpPr/>
            <p:nvPr/>
          </p:nvSpPr>
          <p:spPr>
            <a:xfrm>
              <a:off x="6582215" y="2896034"/>
              <a:ext cx="855107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6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Прямая</a:t>
              </a:r>
            </a:p>
          </p:txBody>
        </p:sp>
        <p:sp>
          <p:nvSpPr>
            <p:cNvPr id="49" name="Прямоугольник: скругленные углы 48">
              <a:extLst>
                <a:ext uri="{FF2B5EF4-FFF2-40B4-BE49-F238E27FC236}">
                  <a16:creationId xmlns:a16="http://schemas.microsoft.com/office/drawing/2014/main" id="{FCE7E51F-EAA8-47DB-9A5A-F1F3C21CC287}"/>
                </a:ext>
              </a:extLst>
            </p:cNvPr>
            <p:cNvSpPr/>
            <p:nvPr/>
          </p:nvSpPr>
          <p:spPr>
            <a:xfrm>
              <a:off x="7505005" y="2896032"/>
              <a:ext cx="1053422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 = 1000 </a:t>
              </a:r>
              <a:r>
                <a:rPr lang="ru-RU" sz="7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м</a:t>
              </a:r>
            </a:p>
          </p:txBody>
        </p:sp>
        <p:sp>
          <p:nvSpPr>
            <p:cNvPr id="50" name="Прямоугольник: скругленные углы 49">
              <a:extLst>
                <a:ext uri="{FF2B5EF4-FFF2-40B4-BE49-F238E27FC236}">
                  <a16:creationId xmlns:a16="http://schemas.microsoft.com/office/drawing/2014/main" id="{91D66FBA-5DFF-46E6-A10D-EC70A27B0C62}"/>
                </a:ext>
              </a:extLst>
            </p:cNvPr>
            <p:cNvSpPr/>
            <p:nvPr/>
          </p:nvSpPr>
          <p:spPr>
            <a:xfrm>
              <a:off x="8588958" y="2892728"/>
              <a:ext cx="966318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 = </a:t>
              </a:r>
              <a:r>
                <a:rPr lang="ru-RU" sz="7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800 м</a:t>
              </a:r>
            </a:p>
          </p:txBody>
        </p:sp>
        <p:sp>
          <p:nvSpPr>
            <p:cNvPr id="51" name="Прямоугольник: скругленные углы 50">
              <a:extLst>
                <a:ext uri="{FF2B5EF4-FFF2-40B4-BE49-F238E27FC236}">
                  <a16:creationId xmlns:a16="http://schemas.microsoft.com/office/drawing/2014/main" id="{44231065-7364-4CF8-9EB6-4EA87E115386}"/>
                </a:ext>
              </a:extLst>
            </p:cNvPr>
            <p:cNvSpPr/>
            <p:nvPr/>
          </p:nvSpPr>
          <p:spPr>
            <a:xfrm>
              <a:off x="9605546" y="2892727"/>
              <a:ext cx="999597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R = </a:t>
              </a:r>
              <a:r>
                <a:rPr lang="ru-RU" sz="7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450</a:t>
              </a:r>
              <a:r>
                <a:rPr lang="en-US" sz="7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 </a:t>
              </a:r>
              <a:r>
                <a:rPr lang="ru-RU" sz="7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м</a:t>
              </a:r>
            </a:p>
          </p:txBody>
        </p:sp>
        <p:sp>
          <p:nvSpPr>
            <p:cNvPr id="52" name="Прямоугольник: скругленные углы 51">
              <a:extLst>
                <a:ext uri="{FF2B5EF4-FFF2-40B4-BE49-F238E27FC236}">
                  <a16:creationId xmlns:a16="http://schemas.microsoft.com/office/drawing/2014/main" id="{50ED4CE3-DA3D-41D9-9BC6-C7670CA34B7E}"/>
                </a:ext>
              </a:extLst>
            </p:cNvPr>
            <p:cNvSpPr/>
            <p:nvPr/>
          </p:nvSpPr>
          <p:spPr>
            <a:xfrm>
              <a:off x="6270273" y="3455585"/>
              <a:ext cx="406085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40</a:t>
              </a:r>
            </a:p>
          </p:txBody>
        </p:sp>
        <p:sp>
          <p:nvSpPr>
            <p:cNvPr id="53" name="Прямоугольник: скругленные углы 52">
              <a:extLst>
                <a:ext uri="{FF2B5EF4-FFF2-40B4-BE49-F238E27FC236}">
                  <a16:creationId xmlns:a16="http://schemas.microsoft.com/office/drawing/2014/main" id="{6B9DFA2D-E2A5-495E-8005-0F63D6767B81}"/>
                </a:ext>
              </a:extLst>
            </p:cNvPr>
            <p:cNvSpPr/>
            <p:nvPr/>
          </p:nvSpPr>
          <p:spPr>
            <a:xfrm>
              <a:off x="6744736" y="3464643"/>
              <a:ext cx="406085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60</a:t>
              </a:r>
            </a:p>
          </p:txBody>
        </p:sp>
        <p:sp>
          <p:nvSpPr>
            <p:cNvPr id="54" name="Прямоугольник: скругленные углы 53">
              <a:extLst>
                <a:ext uri="{FF2B5EF4-FFF2-40B4-BE49-F238E27FC236}">
                  <a16:creationId xmlns:a16="http://schemas.microsoft.com/office/drawing/2014/main" id="{75CAE756-DACE-4140-B3F5-1EA05957D0F3}"/>
                </a:ext>
              </a:extLst>
            </p:cNvPr>
            <p:cNvSpPr/>
            <p:nvPr/>
          </p:nvSpPr>
          <p:spPr>
            <a:xfrm>
              <a:off x="7220521" y="3455584"/>
              <a:ext cx="406085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80</a:t>
              </a:r>
            </a:p>
          </p:txBody>
        </p:sp>
        <p:sp>
          <p:nvSpPr>
            <p:cNvPr id="55" name="Прямоугольник: скругленные углы 54">
              <a:extLst>
                <a:ext uri="{FF2B5EF4-FFF2-40B4-BE49-F238E27FC236}">
                  <a16:creationId xmlns:a16="http://schemas.microsoft.com/office/drawing/2014/main" id="{CA45409C-A0B7-4B72-A45F-80CA9A674FC3}"/>
                </a:ext>
              </a:extLst>
            </p:cNvPr>
            <p:cNvSpPr/>
            <p:nvPr/>
          </p:nvSpPr>
          <p:spPr>
            <a:xfrm>
              <a:off x="7827658" y="3455584"/>
              <a:ext cx="406085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30</a:t>
              </a:r>
            </a:p>
          </p:txBody>
        </p:sp>
        <p:sp>
          <p:nvSpPr>
            <p:cNvPr id="56" name="Прямоугольник: скругленные углы 55">
              <a:extLst>
                <a:ext uri="{FF2B5EF4-FFF2-40B4-BE49-F238E27FC236}">
                  <a16:creationId xmlns:a16="http://schemas.microsoft.com/office/drawing/2014/main" id="{E352974A-9F9E-4084-9B9A-1DF67E87FDAA}"/>
                </a:ext>
              </a:extLst>
            </p:cNvPr>
            <p:cNvSpPr/>
            <p:nvPr/>
          </p:nvSpPr>
          <p:spPr>
            <a:xfrm>
              <a:off x="8290293" y="3448977"/>
              <a:ext cx="406085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55</a:t>
              </a:r>
            </a:p>
          </p:txBody>
        </p:sp>
        <p:sp>
          <p:nvSpPr>
            <p:cNvPr id="57" name="Прямоугольник: скругленные углы 56">
              <a:extLst>
                <a:ext uri="{FF2B5EF4-FFF2-40B4-BE49-F238E27FC236}">
                  <a16:creationId xmlns:a16="http://schemas.microsoft.com/office/drawing/2014/main" id="{AD3B7E14-EE6C-402C-A0D1-ED7D285DB257}"/>
                </a:ext>
              </a:extLst>
            </p:cNvPr>
            <p:cNvSpPr/>
            <p:nvPr/>
          </p:nvSpPr>
          <p:spPr>
            <a:xfrm>
              <a:off x="8765873" y="3448976"/>
              <a:ext cx="406085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70</a:t>
              </a:r>
            </a:p>
          </p:txBody>
        </p:sp>
        <p:sp>
          <p:nvSpPr>
            <p:cNvPr id="58" name="Прямоугольник: скругленные углы 57">
              <a:extLst>
                <a:ext uri="{FF2B5EF4-FFF2-40B4-BE49-F238E27FC236}">
                  <a16:creationId xmlns:a16="http://schemas.microsoft.com/office/drawing/2014/main" id="{65960DF9-A41F-4DB9-A5FA-D2E39A91EA55}"/>
                </a:ext>
              </a:extLst>
            </p:cNvPr>
            <p:cNvSpPr/>
            <p:nvPr/>
          </p:nvSpPr>
          <p:spPr>
            <a:xfrm>
              <a:off x="9360065" y="3448974"/>
              <a:ext cx="406085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20</a:t>
              </a:r>
            </a:p>
          </p:txBody>
        </p:sp>
        <p:sp>
          <p:nvSpPr>
            <p:cNvPr id="59" name="Прямоугольник: скругленные углы 58">
              <a:extLst>
                <a:ext uri="{FF2B5EF4-FFF2-40B4-BE49-F238E27FC236}">
                  <a16:creationId xmlns:a16="http://schemas.microsoft.com/office/drawing/2014/main" id="{9E4A3E9B-1775-4DF5-8C6F-A7D775933AA4}"/>
                </a:ext>
              </a:extLst>
            </p:cNvPr>
            <p:cNvSpPr/>
            <p:nvPr/>
          </p:nvSpPr>
          <p:spPr>
            <a:xfrm>
              <a:off x="9822700" y="3442367"/>
              <a:ext cx="406085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40</a:t>
              </a:r>
            </a:p>
          </p:txBody>
        </p:sp>
        <p:sp>
          <p:nvSpPr>
            <p:cNvPr id="60" name="Прямоугольник: скругленные углы 59">
              <a:extLst>
                <a:ext uri="{FF2B5EF4-FFF2-40B4-BE49-F238E27FC236}">
                  <a16:creationId xmlns:a16="http://schemas.microsoft.com/office/drawing/2014/main" id="{C245BD05-CF69-45F3-B8AA-C79AAC134CFF}"/>
                </a:ext>
              </a:extLst>
            </p:cNvPr>
            <p:cNvSpPr/>
            <p:nvPr/>
          </p:nvSpPr>
          <p:spPr>
            <a:xfrm>
              <a:off x="10298280" y="3442366"/>
              <a:ext cx="406085" cy="252453"/>
            </a:xfrm>
            <a:prstGeom prst="roundRect">
              <a:avLst/>
            </a:prstGeom>
            <a:solidFill>
              <a:srgbClr val="B3DC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60</a:t>
              </a:r>
            </a:p>
          </p:txBody>
        </p:sp>
        <p:sp>
          <p:nvSpPr>
            <p:cNvPr id="61" name="Прямоугольник: скругленные углы 60">
              <a:extLst>
                <a:ext uri="{FF2B5EF4-FFF2-40B4-BE49-F238E27FC236}">
                  <a16:creationId xmlns:a16="http://schemas.microsoft.com/office/drawing/2014/main" id="{8A9637D2-505B-47FA-BF9C-D7968399B327}"/>
                </a:ext>
              </a:extLst>
            </p:cNvPr>
            <p:cNvSpPr/>
            <p:nvPr/>
          </p:nvSpPr>
          <p:spPr>
            <a:xfrm>
              <a:off x="6158088" y="4110926"/>
              <a:ext cx="4816443" cy="459642"/>
            </a:xfrm>
            <a:prstGeom prst="roundRect">
              <a:avLst/>
            </a:prstGeom>
            <a:solidFill>
              <a:srgbClr val="E6BA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8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Сопротивление движению за счёт контакта колесо-рельс </a:t>
              </a:r>
            </a:p>
          </p:txBody>
        </p:sp>
        <p:cxnSp>
          <p:nvCxnSpPr>
            <p:cNvPr id="62" name="Прямая соединительная линия 61">
              <a:extLst>
                <a:ext uri="{FF2B5EF4-FFF2-40B4-BE49-F238E27FC236}">
                  <a16:creationId xmlns:a16="http://schemas.microsoft.com/office/drawing/2014/main" id="{8074BC60-72AA-4E5C-B88E-32D3E454864E}"/>
                </a:ext>
              </a:extLst>
            </p:cNvPr>
            <p:cNvCxnSpPr>
              <a:cxnSpLocks/>
              <a:stCxn id="42" idx="2"/>
              <a:endCxn id="44" idx="0"/>
            </p:cNvCxnSpPr>
            <p:nvPr/>
          </p:nvCxnSpPr>
          <p:spPr>
            <a:xfrm>
              <a:off x="7763240" y="1725531"/>
              <a:ext cx="0" cy="19871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>
              <a:extLst>
                <a:ext uri="{FF2B5EF4-FFF2-40B4-BE49-F238E27FC236}">
                  <a16:creationId xmlns:a16="http://schemas.microsoft.com/office/drawing/2014/main" id="{96455E08-6FA7-4E54-8CAE-E3FFE7534B5E}"/>
                </a:ext>
              </a:extLst>
            </p:cNvPr>
            <p:cNvCxnSpPr>
              <a:cxnSpLocks/>
              <a:stCxn id="43" idx="2"/>
              <a:endCxn id="45" idx="0"/>
            </p:cNvCxnSpPr>
            <p:nvPr/>
          </p:nvCxnSpPr>
          <p:spPr>
            <a:xfrm>
              <a:off x="9197110" y="1728968"/>
              <a:ext cx="0" cy="19527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>
              <a:extLst>
                <a:ext uri="{FF2B5EF4-FFF2-40B4-BE49-F238E27FC236}">
                  <a16:creationId xmlns:a16="http://schemas.microsoft.com/office/drawing/2014/main" id="{6395FE8E-61D6-4402-AB89-F974AC32C6C3}"/>
                </a:ext>
              </a:extLst>
            </p:cNvPr>
            <p:cNvCxnSpPr>
              <a:stCxn id="42" idx="2"/>
              <a:endCxn id="45" idx="0"/>
            </p:cNvCxnSpPr>
            <p:nvPr/>
          </p:nvCxnSpPr>
          <p:spPr>
            <a:xfrm>
              <a:off x="7763240" y="1725531"/>
              <a:ext cx="1433870" cy="19871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>
              <a:extLst>
                <a:ext uri="{FF2B5EF4-FFF2-40B4-BE49-F238E27FC236}">
                  <a16:creationId xmlns:a16="http://schemas.microsoft.com/office/drawing/2014/main" id="{80646C87-C97C-4E2E-8486-C4F54CEB4779}"/>
                </a:ext>
              </a:extLst>
            </p:cNvPr>
            <p:cNvCxnSpPr>
              <a:cxnSpLocks/>
              <a:stCxn id="43" idx="2"/>
              <a:endCxn id="44" idx="0"/>
            </p:cNvCxnSpPr>
            <p:nvPr/>
          </p:nvCxnSpPr>
          <p:spPr>
            <a:xfrm flipH="1">
              <a:off x="7763240" y="1728968"/>
              <a:ext cx="1433870" cy="19527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>
              <a:extLst>
                <a:ext uri="{FF2B5EF4-FFF2-40B4-BE49-F238E27FC236}">
                  <a16:creationId xmlns:a16="http://schemas.microsoft.com/office/drawing/2014/main" id="{3789935C-D53D-4B80-A367-3A749FE96AE7}"/>
                </a:ext>
              </a:extLst>
            </p:cNvPr>
            <p:cNvCxnSpPr>
              <a:cxnSpLocks/>
              <a:stCxn id="44" idx="2"/>
              <a:endCxn id="46" idx="0"/>
            </p:cNvCxnSpPr>
            <p:nvPr/>
          </p:nvCxnSpPr>
          <p:spPr>
            <a:xfrm flipH="1">
              <a:off x="7742906" y="2176696"/>
              <a:ext cx="20334" cy="1956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>
              <a:extLst>
                <a:ext uri="{FF2B5EF4-FFF2-40B4-BE49-F238E27FC236}">
                  <a16:creationId xmlns:a16="http://schemas.microsoft.com/office/drawing/2014/main" id="{56071C4D-E852-4FD3-BF9B-D93FE76B72EB}"/>
                </a:ext>
              </a:extLst>
            </p:cNvPr>
            <p:cNvCxnSpPr>
              <a:stCxn id="45" idx="2"/>
              <a:endCxn id="47" idx="0"/>
            </p:cNvCxnSpPr>
            <p:nvPr/>
          </p:nvCxnSpPr>
          <p:spPr>
            <a:xfrm>
              <a:off x="9197110" y="2176695"/>
              <a:ext cx="0" cy="1956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>
              <a:extLst>
                <a:ext uri="{FF2B5EF4-FFF2-40B4-BE49-F238E27FC236}">
                  <a16:creationId xmlns:a16="http://schemas.microsoft.com/office/drawing/2014/main" id="{9AE92283-B244-4847-99F4-053259CC1400}"/>
                </a:ext>
              </a:extLst>
            </p:cNvPr>
            <p:cNvCxnSpPr>
              <a:stCxn id="44" idx="2"/>
              <a:endCxn id="47" idx="0"/>
            </p:cNvCxnSpPr>
            <p:nvPr/>
          </p:nvCxnSpPr>
          <p:spPr>
            <a:xfrm>
              <a:off x="7763240" y="2176696"/>
              <a:ext cx="1433870" cy="19569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>
              <a:extLst>
                <a:ext uri="{FF2B5EF4-FFF2-40B4-BE49-F238E27FC236}">
                  <a16:creationId xmlns:a16="http://schemas.microsoft.com/office/drawing/2014/main" id="{3304952C-238D-4BA2-80F9-11D6DCAE1F72}"/>
                </a:ext>
              </a:extLst>
            </p:cNvPr>
            <p:cNvCxnSpPr>
              <a:cxnSpLocks/>
              <a:stCxn id="45" idx="2"/>
              <a:endCxn id="46" idx="0"/>
            </p:cNvCxnSpPr>
            <p:nvPr/>
          </p:nvCxnSpPr>
          <p:spPr>
            <a:xfrm flipH="1">
              <a:off x="7742906" y="2176695"/>
              <a:ext cx="1454204" cy="1956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>
              <a:extLst>
                <a:ext uri="{FF2B5EF4-FFF2-40B4-BE49-F238E27FC236}">
                  <a16:creationId xmlns:a16="http://schemas.microsoft.com/office/drawing/2014/main" id="{452A2033-AEB0-4EBF-AA75-77B13D1C3AE6}"/>
                </a:ext>
              </a:extLst>
            </p:cNvPr>
            <p:cNvCxnSpPr>
              <a:cxnSpLocks/>
              <a:stCxn id="46" idx="2"/>
              <a:endCxn id="49" idx="0"/>
            </p:cNvCxnSpPr>
            <p:nvPr/>
          </p:nvCxnSpPr>
          <p:spPr>
            <a:xfrm>
              <a:off x="7742906" y="2624841"/>
              <a:ext cx="288811" cy="27119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>
              <a:extLst>
                <a:ext uri="{FF2B5EF4-FFF2-40B4-BE49-F238E27FC236}">
                  <a16:creationId xmlns:a16="http://schemas.microsoft.com/office/drawing/2014/main" id="{9A0DBB10-52C4-4270-AE0D-B4538523778F}"/>
                </a:ext>
              </a:extLst>
            </p:cNvPr>
            <p:cNvCxnSpPr>
              <a:cxnSpLocks/>
              <a:stCxn id="46" idx="2"/>
              <a:endCxn id="50" idx="0"/>
            </p:cNvCxnSpPr>
            <p:nvPr/>
          </p:nvCxnSpPr>
          <p:spPr>
            <a:xfrm>
              <a:off x="7742906" y="2624841"/>
              <a:ext cx="1329211" cy="2678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>
              <a:extLst>
                <a:ext uri="{FF2B5EF4-FFF2-40B4-BE49-F238E27FC236}">
                  <a16:creationId xmlns:a16="http://schemas.microsoft.com/office/drawing/2014/main" id="{72764065-9DDA-45BB-AE3C-31E439763D4F}"/>
                </a:ext>
              </a:extLst>
            </p:cNvPr>
            <p:cNvCxnSpPr>
              <a:cxnSpLocks/>
              <a:stCxn id="46" idx="2"/>
              <a:endCxn id="51" idx="0"/>
            </p:cNvCxnSpPr>
            <p:nvPr/>
          </p:nvCxnSpPr>
          <p:spPr>
            <a:xfrm>
              <a:off x="7742906" y="2624841"/>
              <a:ext cx="2362439" cy="26788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>
              <a:extLst>
                <a:ext uri="{FF2B5EF4-FFF2-40B4-BE49-F238E27FC236}">
                  <a16:creationId xmlns:a16="http://schemas.microsoft.com/office/drawing/2014/main" id="{62D2A41B-80F3-4662-B711-3559ABDE6357}"/>
                </a:ext>
              </a:extLst>
            </p:cNvPr>
            <p:cNvCxnSpPr>
              <a:cxnSpLocks/>
              <a:stCxn id="47" idx="2"/>
              <a:endCxn id="48" idx="0"/>
            </p:cNvCxnSpPr>
            <p:nvPr/>
          </p:nvCxnSpPr>
          <p:spPr>
            <a:xfrm flipH="1">
              <a:off x="7009768" y="2624840"/>
              <a:ext cx="2187342" cy="27119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>
              <a:extLst>
                <a:ext uri="{FF2B5EF4-FFF2-40B4-BE49-F238E27FC236}">
                  <a16:creationId xmlns:a16="http://schemas.microsoft.com/office/drawing/2014/main" id="{E208F1BD-9777-4700-B84D-0A57170D9341}"/>
                </a:ext>
              </a:extLst>
            </p:cNvPr>
            <p:cNvCxnSpPr>
              <a:cxnSpLocks/>
              <a:stCxn id="47" idx="2"/>
              <a:endCxn id="49" idx="0"/>
            </p:cNvCxnSpPr>
            <p:nvPr/>
          </p:nvCxnSpPr>
          <p:spPr>
            <a:xfrm flipH="1">
              <a:off x="8031717" y="2624840"/>
              <a:ext cx="1165393" cy="2711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>
              <a:extLst>
                <a:ext uri="{FF2B5EF4-FFF2-40B4-BE49-F238E27FC236}">
                  <a16:creationId xmlns:a16="http://schemas.microsoft.com/office/drawing/2014/main" id="{DD7B7EC2-118E-48F3-BEDB-9AB723EB7445}"/>
                </a:ext>
              </a:extLst>
            </p:cNvPr>
            <p:cNvCxnSpPr>
              <a:cxnSpLocks/>
              <a:stCxn id="47" idx="2"/>
              <a:endCxn id="50" idx="0"/>
            </p:cNvCxnSpPr>
            <p:nvPr/>
          </p:nvCxnSpPr>
          <p:spPr>
            <a:xfrm flipH="1">
              <a:off x="9072117" y="2624840"/>
              <a:ext cx="124993" cy="2678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>
              <a:extLst>
                <a:ext uri="{FF2B5EF4-FFF2-40B4-BE49-F238E27FC236}">
                  <a16:creationId xmlns:a16="http://schemas.microsoft.com/office/drawing/2014/main" id="{A22C38A9-005D-4698-AA2F-06CFAB2DDEE8}"/>
                </a:ext>
              </a:extLst>
            </p:cNvPr>
            <p:cNvCxnSpPr>
              <a:cxnSpLocks/>
              <a:stCxn id="47" idx="2"/>
              <a:endCxn id="51" idx="0"/>
            </p:cNvCxnSpPr>
            <p:nvPr/>
          </p:nvCxnSpPr>
          <p:spPr>
            <a:xfrm>
              <a:off x="9197110" y="2624840"/>
              <a:ext cx="908235" cy="2678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>
              <a:extLst>
                <a:ext uri="{FF2B5EF4-FFF2-40B4-BE49-F238E27FC236}">
                  <a16:creationId xmlns:a16="http://schemas.microsoft.com/office/drawing/2014/main" id="{DE4A2D5B-C5CC-4526-9D69-8FBA7B13DB4E}"/>
                </a:ext>
              </a:extLst>
            </p:cNvPr>
            <p:cNvCxnSpPr>
              <a:cxnSpLocks/>
              <a:stCxn id="48" idx="2"/>
              <a:endCxn id="52" idx="0"/>
            </p:cNvCxnSpPr>
            <p:nvPr/>
          </p:nvCxnSpPr>
          <p:spPr>
            <a:xfrm flipH="1">
              <a:off x="6473317" y="3148487"/>
              <a:ext cx="536452" cy="30709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>
              <a:extLst>
                <a:ext uri="{FF2B5EF4-FFF2-40B4-BE49-F238E27FC236}">
                  <a16:creationId xmlns:a16="http://schemas.microsoft.com/office/drawing/2014/main" id="{ABBF194E-77E3-4072-9D4B-060F532FBBE0}"/>
                </a:ext>
              </a:extLst>
            </p:cNvPr>
            <p:cNvCxnSpPr>
              <a:cxnSpLocks/>
              <a:stCxn id="48" idx="2"/>
              <a:endCxn id="53" idx="0"/>
            </p:cNvCxnSpPr>
            <p:nvPr/>
          </p:nvCxnSpPr>
          <p:spPr>
            <a:xfrm flipH="1">
              <a:off x="6947780" y="3148487"/>
              <a:ext cx="61989" cy="31615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>
              <a:extLst>
                <a:ext uri="{FF2B5EF4-FFF2-40B4-BE49-F238E27FC236}">
                  <a16:creationId xmlns:a16="http://schemas.microsoft.com/office/drawing/2014/main" id="{D6CB0293-FB5C-466C-87E3-5BCDED8C9F66}"/>
                </a:ext>
              </a:extLst>
            </p:cNvPr>
            <p:cNvCxnSpPr>
              <a:cxnSpLocks/>
              <a:stCxn id="48" idx="2"/>
              <a:endCxn id="54" idx="0"/>
            </p:cNvCxnSpPr>
            <p:nvPr/>
          </p:nvCxnSpPr>
          <p:spPr>
            <a:xfrm>
              <a:off x="7009768" y="3148487"/>
              <a:ext cx="413796" cy="30709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>
              <a:extLst>
                <a:ext uri="{FF2B5EF4-FFF2-40B4-BE49-F238E27FC236}">
                  <a16:creationId xmlns:a16="http://schemas.microsoft.com/office/drawing/2014/main" id="{DA0B3AF2-45E4-4358-81EA-9A5D3070B3D7}"/>
                </a:ext>
              </a:extLst>
            </p:cNvPr>
            <p:cNvCxnSpPr>
              <a:cxnSpLocks/>
              <a:stCxn id="49" idx="2"/>
              <a:endCxn id="52" idx="0"/>
            </p:cNvCxnSpPr>
            <p:nvPr/>
          </p:nvCxnSpPr>
          <p:spPr>
            <a:xfrm flipH="1">
              <a:off x="6473317" y="3148486"/>
              <a:ext cx="1558400" cy="3070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>
              <a:extLst>
                <a:ext uri="{FF2B5EF4-FFF2-40B4-BE49-F238E27FC236}">
                  <a16:creationId xmlns:a16="http://schemas.microsoft.com/office/drawing/2014/main" id="{7563273F-994D-496A-A6FF-0E648D529962}"/>
                </a:ext>
              </a:extLst>
            </p:cNvPr>
            <p:cNvCxnSpPr>
              <a:cxnSpLocks/>
              <a:stCxn id="49" idx="2"/>
              <a:endCxn id="53" idx="0"/>
            </p:cNvCxnSpPr>
            <p:nvPr/>
          </p:nvCxnSpPr>
          <p:spPr>
            <a:xfrm flipH="1">
              <a:off x="6947780" y="3148486"/>
              <a:ext cx="1083937" cy="31615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>
              <a:extLst>
                <a:ext uri="{FF2B5EF4-FFF2-40B4-BE49-F238E27FC236}">
                  <a16:creationId xmlns:a16="http://schemas.microsoft.com/office/drawing/2014/main" id="{83F68CD4-D4A7-4468-987E-566169F1F795}"/>
                </a:ext>
              </a:extLst>
            </p:cNvPr>
            <p:cNvCxnSpPr>
              <a:cxnSpLocks/>
              <a:stCxn id="49" idx="2"/>
              <a:endCxn id="54" idx="0"/>
            </p:cNvCxnSpPr>
            <p:nvPr/>
          </p:nvCxnSpPr>
          <p:spPr>
            <a:xfrm flipH="1">
              <a:off x="7423564" y="3148486"/>
              <a:ext cx="608153" cy="30709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>
              <a:extLst>
                <a:ext uri="{FF2B5EF4-FFF2-40B4-BE49-F238E27FC236}">
                  <a16:creationId xmlns:a16="http://schemas.microsoft.com/office/drawing/2014/main" id="{54CC4026-B1A7-4800-AA91-50C497C1AA45}"/>
                </a:ext>
              </a:extLst>
            </p:cNvPr>
            <p:cNvCxnSpPr>
              <a:cxnSpLocks/>
              <a:stCxn id="50" idx="2"/>
              <a:endCxn id="55" idx="0"/>
            </p:cNvCxnSpPr>
            <p:nvPr/>
          </p:nvCxnSpPr>
          <p:spPr>
            <a:xfrm flipH="1">
              <a:off x="8030701" y="3145181"/>
              <a:ext cx="1041416" cy="3104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>
              <a:extLst>
                <a:ext uri="{FF2B5EF4-FFF2-40B4-BE49-F238E27FC236}">
                  <a16:creationId xmlns:a16="http://schemas.microsoft.com/office/drawing/2014/main" id="{6C0D8D18-19A8-44A5-885F-32C3BD77A191}"/>
                </a:ext>
              </a:extLst>
            </p:cNvPr>
            <p:cNvCxnSpPr>
              <a:cxnSpLocks/>
              <a:stCxn id="50" idx="2"/>
              <a:endCxn id="56" idx="0"/>
            </p:cNvCxnSpPr>
            <p:nvPr/>
          </p:nvCxnSpPr>
          <p:spPr>
            <a:xfrm flipH="1">
              <a:off x="8493336" y="3145181"/>
              <a:ext cx="578782" cy="3037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>
              <a:extLst>
                <a:ext uri="{FF2B5EF4-FFF2-40B4-BE49-F238E27FC236}">
                  <a16:creationId xmlns:a16="http://schemas.microsoft.com/office/drawing/2014/main" id="{6EF58607-0F1A-483D-92EB-84AA7EF8A7BD}"/>
                </a:ext>
              </a:extLst>
            </p:cNvPr>
            <p:cNvCxnSpPr>
              <a:cxnSpLocks/>
              <a:stCxn id="50" idx="2"/>
              <a:endCxn id="57" idx="0"/>
            </p:cNvCxnSpPr>
            <p:nvPr/>
          </p:nvCxnSpPr>
          <p:spPr>
            <a:xfrm flipH="1">
              <a:off x="8968916" y="3145181"/>
              <a:ext cx="103202" cy="30379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>
              <a:extLst>
                <a:ext uri="{FF2B5EF4-FFF2-40B4-BE49-F238E27FC236}">
                  <a16:creationId xmlns:a16="http://schemas.microsoft.com/office/drawing/2014/main" id="{D1B06879-0C09-4009-A643-0764DAFDC772}"/>
                </a:ext>
              </a:extLst>
            </p:cNvPr>
            <p:cNvCxnSpPr>
              <a:cxnSpLocks/>
              <a:stCxn id="51" idx="2"/>
              <a:endCxn id="58" idx="0"/>
            </p:cNvCxnSpPr>
            <p:nvPr/>
          </p:nvCxnSpPr>
          <p:spPr>
            <a:xfrm flipH="1">
              <a:off x="9563109" y="3145180"/>
              <a:ext cx="542237" cy="30379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>
              <a:extLst>
                <a:ext uri="{FF2B5EF4-FFF2-40B4-BE49-F238E27FC236}">
                  <a16:creationId xmlns:a16="http://schemas.microsoft.com/office/drawing/2014/main" id="{28D59515-9452-4B61-99F4-D15937D9A2EB}"/>
                </a:ext>
              </a:extLst>
            </p:cNvPr>
            <p:cNvCxnSpPr>
              <a:cxnSpLocks/>
              <a:stCxn id="51" idx="2"/>
              <a:endCxn id="59" idx="0"/>
            </p:cNvCxnSpPr>
            <p:nvPr/>
          </p:nvCxnSpPr>
          <p:spPr>
            <a:xfrm flipH="1">
              <a:off x="10025743" y="3145180"/>
              <a:ext cx="79602" cy="29718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>
              <a:extLst>
                <a:ext uri="{FF2B5EF4-FFF2-40B4-BE49-F238E27FC236}">
                  <a16:creationId xmlns:a16="http://schemas.microsoft.com/office/drawing/2014/main" id="{560DEFDF-3B2A-47B3-A7F0-DB388DDE8002}"/>
                </a:ext>
              </a:extLst>
            </p:cNvPr>
            <p:cNvCxnSpPr>
              <a:cxnSpLocks/>
              <a:stCxn id="51" idx="2"/>
              <a:endCxn id="60" idx="0"/>
            </p:cNvCxnSpPr>
            <p:nvPr/>
          </p:nvCxnSpPr>
          <p:spPr>
            <a:xfrm>
              <a:off x="10105345" y="3145180"/>
              <a:ext cx="395978" cy="29718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>
              <a:extLst>
                <a:ext uri="{FF2B5EF4-FFF2-40B4-BE49-F238E27FC236}">
                  <a16:creationId xmlns:a16="http://schemas.microsoft.com/office/drawing/2014/main" id="{3EFEE638-0585-4456-A464-A89121CC584D}"/>
                </a:ext>
              </a:extLst>
            </p:cNvPr>
            <p:cNvCxnSpPr>
              <a:stCxn id="52" idx="2"/>
              <a:endCxn id="61" idx="0"/>
            </p:cNvCxnSpPr>
            <p:nvPr/>
          </p:nvCxnSpPr>
          <p:spPr>
            <a:xfrm>
              <a:off x="6473316" y="3708038"/>
              <a:ext cx="2092994" cy="4028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>
              <a:extLst>
                <a:ext uri="{FF2B5EF4-FFF2-40B4-BE49-F238E27FC236}">
                  <a16:creationId xmlns:a16="http://schemas.microsoft.com/office/drawing/2014/main" id="{E9E8DDE0-E210-430B-82AD-40AFC34CDE37}"/>
                </a:ext>
              </a:extLst>
            </p:cNvPr>
            <p:cNvCxnSpPr>
              <a:stCxn id="53" idx="2"/>
              <a:endCxn id="61" idx="0"/>
            </p:cNvCxnSpPr>
            <p:nvPr/>
          </p:nvCxnSpPr>
          <p:spPr>
            <a:xfrm>
              <a:off x="6947779" y="3717096"/>
              <a:ext cx="1618531" cy="39383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>
              <a:extLst>
                <a:ext uri="{FF2B5EF4-FFF2-40B4-BE49-F238E27FC236}">
                  <a16:creationId xmlns:a16="http://schemas.microsoft.com/office/drawing/2014/main" id="{FE40AD3B-C34E-4121-95B6-4B401B366EC1}"/>
                </a:ext>
              </a:extLst>
            </p:cNvPr>
            <p:cNvCxnSpPr>
              <a:stCxn id="54" idx="2"/>
              <a:endCxn id="61" idx="0"/>
            </p:cNvCxnSpPr>
            <p:nvPr/>
          </p:nvCxnSpPr>
          <p:spPr>
            <a:xfrm>
              <a:off x="7423564" y="3708037"/>
              <a:ext cx="1142746" cy="40288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>
              <a:extLst>
                <a:ext uri="{FF2B5EF4-FFF2-40B4-BE49-F238E27FC236}">
                  <a16:creationId xmlns:a16="http://schemas.microsoft.com/office/drawing/2014/main" id="{8B246143-E732-4BBD-8D78-4ACA783C670B}"/>
                </a:ext>
              </a:extLst>
            </p:cNvPr>
            <p:cNvCxnSpPr>
              <a:stCxn id="55" idx="2"/>
              <a:endCxn id="61" idx="0"/>
            </p:cNvCxnSpPr>
            <p:nvPr/>
          </p:nvCxnSpPr>
          <p:spPr>
            <a:xfrm>
              <a:off x="8030701" y="3708037"/>
              <a:ext cx="535609" cy="40288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>
              <a:extLst>
                <a:ext uri="{FF2B5EF4-FFF2-40B4-BE49-F238E27FC236}">
                  <a16:creationId xmlns:a16="http://schemas.microsoft.com/office/drawing/2014/main" id="{6666D0F2-3CC8-4807-AA1E-C034A9EB4875}"/>
                </a:ext>
              </a:extLst>
            </p:cNvPr>
            <p:cNvCxnSpPr>
              <a:stCxn id="56" idx="2"/>
              <a:endCxn id="61" idx="0"/>
            </p:cNvCxnSpPr>
            <p:nvPr/>
          </p:nvCxnSpPr>
          <p:spPr>
            <a:xfrm>
              <a:off x="8493336" y="3701430"/>
              <a:ext cx="72974" cy="4094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Прямая соединительная линия 93">
              <a:extLst>
                <a:ext uri="{FF2B5EF4-FFF2-40B4-BE49-F238E27FC236}">
                  <a16:creationId xmlns:a16="http://schemas.microsoft.com/office/drawing/2014/main" id="{DBF88E49-D2E3-4887-AF7D-804B15350F89}"/>
                </a:ext>
              </a:extLst>
            </p:cNvPr>
            <p:cNvCxnSpPr>
              <a:stCxn id="57" idx="2"/>
              <a:endCxn id="61" idx="0"/>
            </p:cNvCxnSpPr>
            <p:nvPr/>
          </p:nvCxnSpPr>
          <p:spPr>
            <a:xfrm flipH="1">
              <a:off x="8566310" y="3701429"/>
              <a:ext cx="402606" cy="40949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>
              <a:extLst>
                <a:ext uri="{FF2B5EF4-FFF2-40B4-BE49-F238E27FC236}">
                  <a16:creationId xmlns:a16="http://schemas.microsoft.com/office/drawing/2014/main" id="{E226D3FA-C538-485D-9EE1-18860C437FDF}"/>
                </a:ext>
              </a:extLst>
            </p:cNvPr>
            <p:cNvCxnSpPr>
              <a:stCxn id="58" idx="2"/>
              <a:endCxn id="61" idx="0"/>
            </p:cNvCxnSpPr>
            <p:nvPr/>
          </p:nvCxnSpPr>
          <p:spPr>
            <a:xfrm flipH="1">
              <a:off x="8566310" y="3701427"/>
              <a:ext cx="996798" cy="4094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>
              <a:extLst>
                <a:ext uri="{FF2B5EF4-FFF2-40B4-BE49-F238E27FC236}">
                  <a16:creationId xmlns:a16="http://schemas.microsoft.com/office/drawing/2014/main" id="{D7706E00-277C-40BA-B891-1DB76531DD3A}"/>
                </a:ext>
              </a:extLst>
            </p:cNvPr>
            <p:cNvCxnSpPr>
              <a:stCxn id="59" idx="2"/>
              <a:endCxn id="61" idx="0"/>
            </p:cNvCxnSpPr>
            <p:nvPr/>
          </p:nvCxnSpPr>
          <p:spPr>
            <a:xfrm flipH="1">
              <a:off x="8566310" y="3694820"/>
              <a:ext cx="1459433" cy="41610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>
              <a:extLst>
                <a:ext uri="{FF2B5EF4-FFF2-40B4-BE49-F238E27FC236}">
                  <a16:creationId xmlns:a16="http://schemas.microsoft.com/office/drawing/2014/main" id="{690CF793-7AD5-439E-ABD4-4E021758BCC4}"/>
                </a:ext>
              </a:extLst>
            </p:cNvPr>
            <p:cNvCxnSpPr>
              <a:stCxn id="60" idx="2"/>
              <a:endCxn id="61" idx="0"/>
            </p:cNvCxnSpPr>
            <p:nvPr/>
          </p:nvCxnSpPr>
          <p:spPr>
            <a:xfrm flipH="1">
              <a:off x="8566310" y="3694819"/>
              <a:ext cx="1935013" cy="41610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6392D421-262E-4286-BBFB-861A286432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0310" y="1716827"/>
            <a:ext cx="2142175" cy="788503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4D0E3D9B-8771-4F35-8381-78F691AD9F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3898" y="2702623"/>
            <a:ext cx="2142175" cy="788503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7713ACC7-5232-4673-9D87-FAB4C9073D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2908" y="3687907"/>
            <a:ext cx="2142175" cy="788503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68021064-FAAE-4CF8-892B-A0E0E49220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10" y="3295114"/>
            <a:ext cx="2405100" cy="927849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TextBox 101">
            <a:extLst>
              <a:ext uri="{FF2B5EF4-FFF2-40B4-BE49-F238E27FC236}">
                <a16:creationId xmlns:a16="http://schemas.microsoft.com/office/drawing/2014/main" id="{34446DBA-E40D-4F58-8797-6C3E79A65C9A}"/>
              </a:ext>
            </a:extLst>
          </p:cNvPr>
          <p:cNvSpPr txBox="1"/>
          <p:nvPr/>
        </p:nvSpPr>
        <p:spPr>
          <a:xfrm>
            <a:off x="1308483" y="2882390"/>
            <a:ext cx="753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Century Gothic" panose="020B0502020202020204" pitchFamily="34" charset="0"/>
              </a:rPr>
              <a:t>ЭС5К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3DFED0F-D1C3-4F8A-89F4-1CBD10BCCFCA}"/>
              </a:ext>
            </a:extLst>
          </p:cNvPr>
          <p:cNvSpPr txBox="1"/>
          <p:nvPr/>
        </p:nvSpPr>
        <p:spPr>
          <a:xfrm>
            <a:off x="1249407" y="4266355"/>
            <a:ext cx="856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Century Gothic" panose="020B0502020202020204" pitchFamily="34" charset="0"/>
              </a:rPr>
              <a:t>ТЭ10М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CBDB194-A40E-44C7-80B8-E5125C6FFD3B}"/>
              </a:ext>
            </a:extLst>
          </p:cNvPr>
          <p:cNvSpPr txBox="1"/>
          <p:nvPr/>
        </p:nvSpPr>
        <p:spPr>
          <a:xfrm>
            <a:off x="3627840" y="2400985"/>
            <a:ext cx="1337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Century Gothic" panose="020B0502020202020204" pitchFamily="34" charset="0"/>
              </a:rPr>
              <a:t>ГОСТ 11018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C215A1D-48BD-4393-8B24-5E6050E986DC}"/>
              </a:ext>
            </a:extLst>
          </p:cNvPr>
          <p:cNvSpPr txBox="1"/>
          <p:nvPr/>
        </p:nvSpPr>
        <p:spPr>
          <a:xfrm>
            <a:off x="3854717" y="3361778"/>
            <a:ext cx="901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err="1">
                <a:latin typeface="Century Gothic" panose="020B0502020202020204" pitchFamily="34" charset="0"/>
              </a:rPr>
              <a:t>ДМеТИ</a:t>
            </a:r>
            <a:endParaRPr lang="ru-RU" sz="1600" dirty="0">
              <a:latin typeface="Century Gothic" panose="020B0502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5DE1615-5FF2-4F10-8B86-FCD3C1B534A2}"/>
              </a:ext>
            </a:extLst>
          </p:cNvPr>
          <p:cNvSpPr txBox="1"/>
          <p:nvPr/>
        </p:nvSpPr>
        <p:spPr>
          <a:xfrm>
            <a:off x="3263274" y="4356497"/>
            <a:ext cx="21884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Century Gothic" panose="020B0502020202020204" pitchFamily="34" charset="0"/>
              </a:rPr>
              <a:t>Зинюка-Никитского</a:t>
            </a:r>
          </a:p>
        </p:txBody>
      </p:sp>
      <p:sp>
        <p:nvSpPr>
          <p:cNvPr id="107" name="Знак ''плюс'' 106">
            <a:extLst>
              <a:ext uri="{FF2B5EF4-FFF2-40B4-BE49-F238E27FC236}">
                <a16:creationId xmlns:a16="http://schemas.microsoft.com/office/drawing/2014/main" id="{3E108E32-2519-48DC-A521-4438849659B6}"/>
              </a:ext>
            </a:extLst>
          </p:cNvPr>
          <p:cNvSpPr/>
          <p:nvPr/>
        </p:nvSpPr>
        <p:spPr>
          <a:xfrm>
            <a:off x="2925588" y="1247588"/>
            <a:ext cx="365805" cy="3609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Знак ''плюс'' 107">
            <a:extLst>
              <a:ext uri="{FF2B5EF4-FFF2-40B4-BE49-F238E27FC236}">
                <a16:creationId xmlns:a16="http://schemas.microsoft.com/office/drawing/2014/main" id="{1B5248B6-30E5-4A52-BC6E-0D9A78007A3B}"/>
              </a:ext>
            </a:extLst>
          </p:cNvPr>
          <p:cNvSpPr/>
          <p:nvPr/>
        </p:nvSpPr>
        <p:spPr>
          <a:xfrm>
            <a:off x="5407358" y="1254383"/>
            <a:ext cx="365805" cy="3609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Знак ''плюс'' 108">
            <a:extLst>
              <a:ext uri="{FF2B5EF4-FFF2-40B4-BE49-F238E27FC236}">
                <a16:creationId xmlns:a16="http://schemas.microsoft.com/office/drawing/2014/main" id="{9AC0CC00-5929-4C42-A86E-623E0606102F}"/>
              </a:ext>
            </a:extLst>
          </p:cNvPr>
          <p:cNvSpPr/>
          <p:nvPr/>
        </p:nvSpPr>
        <p:spPr>
          <a:xfrm>
            <a:off x="7566883" y="1232060"/>
            <a:ext cx="365805" cy="3609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DF2C82D7-C716-4F6C-8C3E-BF810FAEC825}"/>
              </a:ext>
            </a:extLst>
          </p:cNvPr>
          <p:cNvSpPr txBox="1"/>
          <p:nvPr/>
        </p:nvSpPr>
        <p:spPr>
          <a:xfrm>
            <a:off x="3127116" y="5107644"/>
            <a:ext cx="2664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err="1">
                <a:latin typeface="Century Gothic" panose="020B0502020202020204" pitchFamily="34" charset="0"/>
              </a:rPr>
              <a:t>Среднеизношенные</a:t>
            </a:r>
            <a:r>
              <a:rPr lang="ru-RU" sz="1200" dirty="0">
                <a:latin typeface="Century Gothic" panose="020B0502020202020204" pitchFamily="34" charset="0"/>
              </a:rPr>
              <a:t> профили</a:t>
            </a:r>
            <a:r>
              <a:rPr lang="en-US" sz="1200" dirty="0">
                <a:latin typeface="Century Gothic" panose="020B0502020202020204" pitchFamily="34" charset="0"/>
              </a:rPr>
              <a:t>;</a:t>
            </a:r>
            <a:endParaRPr lang="ru-RU" sz="1200" dirty="0"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Century Gothic" panose="020B0502020202020204" pitchFamily="34" charset="0"/>
              </a:rPr>
              <a:t>Полная эволюция профилей</a:t>
            </a:r>
            <a:r>
              <a:rPr lang="en-US" sz="1200" dirty="0">
                <a:latin typeface="Century Gothic" panose="020B0502020202020204" pitchFamily="34" charset="0"/>
              </a:rPr>
              <a:t>.</a:t>
            </a:r>
            <a:endParaRPr lang="ru-RU" sz="1200" dirty="0"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200" dirty="0">
              <a:latin typeface="Century Gothic" panose="020B0502020202020204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CFBE6F2-919B-46D7-8A5E-57AE3D37DF20}"/>
              </a:ext>
            </a:extLst>
          </p:cNvPr>
          <p:cNvSpPr txBox="1"/>
          <p:nvPr/>
        </p:nvSpPr>
        <p:spPr>
          <a:xfrm>
            <a:off x="478879" y="5089541"/>
            <a:ext cx="27114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Century Gothic" panose="020B0502020202020204" pitchFamily="34" charset="0"/>
              </a:rPr>
              <a:t>Доработанные модели</a:t>
            </a:r>
            <a:r>
              <a:rPr lang="en-US" sz="1200" dirty="0">
                <a:latin typeface="Century Gothic" panose="020B0502020202020204" pitchFamily="34" charset="0"/>
              </a:rPr>
              <a:t>;</a:t>
            </a:r>
            <a:endParaRPr lang="ru-RU" sz="1200" dirty="0"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Century Gothic" panose="020B0502020202020204" pitchFamily="34" charset="0"/>
              </a:rPr>
              <a:t>82 степени свободы у ЭС5К</a:t>
            </a:r>
            <a:r>
              <a:rPr lang="en-US" sz="1200" dirty="0">
                <a:latin typeface="Century Gothic" panose="020B0502020202020204" pitchFamily="34" charset="0"/>
              </a:rPr>
              <a:t>;</a:t>
            </a:r>
            <a:endParaRPr lang="ru-RU" sz="1200" dirty="0"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latin typeface="Century Gothic" panose="020B0502020202020204" pitchFamily="34" charset="0"/>
              </a:rPr>
              <a:t>124 степени свободы у ТЭ10М</a:t>
            </a:r>
            <a:r>
              <a:rPr lang="en-US" sz="1200" dirty="0">
                <a:latin typeface="Century Gothic" panose="020B0502020202020204" pitchFamily="34" charset="0"/>
              </a:rPr>
              <a:t>.</a:t>
            </a:r>
            <a:endParaRPr lang="ru-RU" sz="1200" dirty="0">
              <a:latin typeface="Century Gothic" panose="020B0502020202020204" pitchFamily="34" charset="0"/>
            </a:endParaRPr>
          </a:p>
          <a:p>
            <a:pPr algn="ctr"/>
            <a:endParaRPr lang="ru-RU" sz="1200" dirty="0">
              <a:latin typeface="Century Gothic" panose="020B0502020202020204" pitchFamily="34" charset="0"/>
            </a:endParaRPr>
          </a:p>
          <a:p>
            <a:pPr algn="ctr"/>
            <a:endParaRPr lang="ru-RU" sz="1200" dirty="0">
              <a:latin typeface="Century Gothic" panose="020B0502020202020204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6A57813-BF19-441D-8F97-F0BE05B40C16}"/>
              </a:ext>
            </a:extLst>
          </p:cNvPr>
          <p:cNvSpPr txBox="1"/>
          <p:nvPr/>
        </p:nvSpPr>
        <p:spPr>
          <a:xfrm>
            <a:off x="5605854" y="5089541"/>
            <a:ext cx="266467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 err="1">
                <a:latin typeface="Century Gothic" panose="020B0502020202020204" pitchFamily="34" charset="0"/>
              </a:rPr>
              <a:t>Среднеизношенные</a:t>
            </a:r>
            <a:r>
              <a:rPr lang="ru-RU" sz="1100" dirty="0">
                <a:latin typeface="Century Gothic" panose="020B0502020202020204" pitchFamily="34" charset="0"/>
              </a:rPr>
              <a:t> профили</a:t>
            </a:r>
            <a:r>
              <a:rPr lang="en-US" sz="1100" dirty="0">
                <a:latin typeface="Century Gothic" panose="020B0502020202020204" pitchFamily="34" charset="0"/>
              </a:rPr>
              <a:t>;</a:t>
            </a:r>
            <a:endParaRPr lang="ru-RU" sz="1100" dirty="0"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latin typeface="Century Gothic" panose="020B0502020202020204" pitchFamily="34" charset="0"/>
              </a:rPr>
              <a:t>Распределенная структура пути в плане</a:t>
            </a:r>
            <a:r>
              <a:rPr lang="en-US" sz="1100" dirty="0">
                <a:latin typeface="Century Gothic" panose="020B0502020202020204" pitchFamily="34" charset="0"/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latin typeface="Century Gothic" panose="020B0502020202020204" pitchFamily="34" charset="0"/>
              </a:rPr>
              <a:t>Микронеровности</a:t>
            </a:r>
            <a:r>
              <a:rPr lang="en-US" sz="1100" dirty="0">
                <a:latin typeface="Century Gothic" panose="020B0502020202020204" pitchFamily="34" charset="0"/>
              </a:rPr>
              <a:t>.</a:t>
            </a:r>
            <a:endParaRPr lang="ru-RU" sz="1100" dirty="0"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100" dirty="0">
              <a:latin typeface="Century Gothic" panose="020B0502020202020204" pitchFamily="34" charset="0"/>
            </a:endParaRPr>
          </a:p>
        </p:txBody>
      </p:sp>
      <p:pic>
        <p:nvPicPr>
          <p:cNvPr id="114" name="Рисунок 113">
            <a:extLst>
              <a:ext uri="{FF2B5EF4-FFF2-40B4-BE49-F238E27FC236}">
                <a16:creationId xmlns:a16="http://schemas.microsoft.com/office/drawing/2014/main" id="{D12321F4-DDF1-426C-96B7-7C2C90CB13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70172" y="3649549"/>
            <a:ext cx="2289591" cy="1130903"/>
          </a:xfrm>
          <a:prstGeom prst="rect">
            <a:avLst/>
          </a:prstGeom>
        </p:spPr>
      </p:pic>
      <p:sp>
        <p:nvSpPr>
          <p:cNvPr id="115" name="Стрелка: вниз 114">
            <a:extLst>
              <a:ext uri="{FF2B5EF4-FFF2-40B4-BE49-F238E27FC236}">
                <a16:creationId xmlns:a16="http://schemas.microsoft.com/office/drawing/2014/main" id="{C395B794-80A9-44B6-8520-31EA68253BF2}"/>
              </a:ext>
            </a:extLst>
          </p:cNvPr>
          <p:cNvSpPr/>
          <p:nvPr/>
        </p:nvSpPr>
        <p:spPr>
          <a:xfrm>
            <a:off x="1530048" y="4780452"/>
            <a:ext cx="114300" cy="3385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Стрелка: вниз 115">
            <a:extLst>
              <a:ext uri="{FF2B5EF4-FFF2-40B4-BE49-F238E27FC236}">
                <a16:creationId xmlns:a16="http://schemas.microsoft.com/office/drawing/2014/main" id="{3B69D8F4-2FA5-4FB0-9A1C-C6AB39F37B94}"/>
              </a:ext>
            </a:extLst>
          </p:cNvPr>
          <p:cNvSpPr/>
          <p:nvPr/>
        </p:nvSpPr>
        <p:spPr>
          <a:xfrm>
            <a:off x="4239303" y="4732070"/>
            <a:ext cx="114300" cy="3385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Стрелка: вниз 116">
            <a:extLst>
              <a:ext uri="{FF2B5EF4-FFF2-40B4-BE49-F238E27FC236}">
                <a16:creationId xmlns:a16="http://schemas.microsoft.com/office/drawing/2014/main" id="{EB2624D1-84BF-454B-B86D-467B0459E50F}"/>
              </a:ext>
            </a:extLst>
          </p:cNvPr>
          <p:cNvSpPr/>
          <p:nvPr/>
        </p:nvSpPr>
        <p:spPr>
          <a:xfrm>
            <a:off x="6784435" y="4732070"/>
            <a:ext cx="114300" cy="3385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Стрелка: вниз 117">
            <a:extLst>
              <a:ext uri="{FF2B5EF4-FFF2-40B4-BE49-F238E27FC236}">
                <a16:creationId xmlns:a16="http://schemas.microsoft.com/office/drawing/2014/main" id="{144C507F-4E9F-4B9E-99BF-4303FCAE5DDC}"/>
              </a:ext>
            </a:extLst>
          </p:cNvPr>
          <p:cNvSpPr/>
          <p:nvPr/>
        </p:nvSpPr>
        <p:spPr>
          <a:xfrm>
            <a:off x="9974486" y="4699107"/>
            <a:ext cx="114300" cy="3385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054CCCE4-918A-4BA3-842D-4CF7E0CA7450}"/>
              </a:ext>
            </a:extLst>
          </p:cNvPr>
          <p:cNvSpPr txBox="1"/>
          <p:nvPr/>
        </p:nvSpPr>
        <p:spPr>
          <a:xfrm>
            <a:off x="8636864" y="5100106"/>
            <a:ext cx="266467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dirty="0">
                <a:latin typeface="Century Gothic" panose="020B0502020202020204" pitchFamily="34" charset="0"/>
              </a:rPr>
              <a:t>На основе реальных данных из эксплуатации</a:t>
            </a:r>
            <a:r>
              <a:rPr lang="en-US" sz="1100" dirty="0">
                <a:latin typeface="Century Gothic" panose="020B0502020202020204" pitchFamily="34" charset="0"/>
              </a:rPr>
              <a:t>.</a:t>
            </a:r>
            <a:endParaRPr lang="ru-RU" sz="1100" dirty="0"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100" dirty="0">
              <a:latin typeface="Century Gothic" panose="020B0502020202020204" pitchFamily="34" charset="0"/>
            </a:endParaRPr>
          </a:p>
        </p:txBody>
      </p:sp>
      <p:cxnSp>
        <p:nvCxnSpPr>
          <p:cNvPr id="120" name="Прямая соединительная линия 119">
            <a:extLst>
              <a:ext uri="{FF2B5EF4-FFF2-40B4-BE49-F238E27FC236}">
                <a16:creationId xmlns:a16="http://schemas.microsoft.com/office/drawing/2014/main" id="{2E1D1365-B3F3-4285-8647-B508306BAC3B}"/>
              </a:ext>
            </a:extLst>
          </p:cNvPr>
          <p:cNvCxnSpPr/>
          <p:nvPr/>
        </p:nvCxnSpPr>
        <p:spPr>
          <a:xfrm>
            <a:off x="3033475" y="1787011"/>
            <a:ext cx="0" cy="29934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>
            <a:extLst>
              <a:ext uri="{FF2B5EF4-FFF2-40B4-BE49-F238E27FC236}">
                <a16:creationId xmlns:a16="http://schemas.microsoft.com/office/drawing/2014/main" id="{B4C3A7DE-8490-4E6B-B81A-BFAF3007E2A1}"/>
              </a:ext>
            </a:extLst>
          </p:cNvPr>
          <p:cNvCxnSpPr/>
          <p:nvPr/>
        </p:nvCxnSpPr>
        <p:spPr>
          <a:xfrm>
            <a:off x="5471376" y="1865057"/>
            <a:ext cx="0" cy="29934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>
            <a:extLst>
              <a:ext uri="{FF2B5EF4-FFF2-40B4-BE49-F238E27FC236}">
                <a16:creationId xmlns:a16="http://schemas.microsoft.com/office/drawing/2014/main" id="{E4CB14FF-6CC1-4CCE-BB30-07590DEEE190}"/>
              </a:ext>
            </a:extLst>
          </p:cNvPr>
          <p:cNvCxnSpPr/>
          <p:nvPr/>
        </p:nvCxnSpPr>
        <p:spPr>
          <a:xfrm>
            <a:off x="7932688" y="1878808"/>
            <a:ext cx="0" cy="29934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Заголовок 1">
            <a:extLst>
              <a:ext uri="{FF2B5EF4-FFF2-40B4-BE49-F238E27FC236}">
                <a16:creationId xmlns:a16="http://schemas.microsoft.com/office/drawing/2014/main" id="{B568C998-4B82-4145-B868-80B779649F3B}"/>
              </a:ext>
            </a:extLst>
          </p:cNvPr>
          <p:cNvSpPr txBox="1">
            <a:spLocks/>
          </p:cNvSpPr>
          <p:nvPr/>
        </p:nvSpPr>
        <p:spPr>
          <a:xfrm>
            <a:off x="226717" y="179366"/>
            <a:ext cx="11827881" cy="5736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spc="100" dirty="0">
                <a:latin typeface="Century Gothic" panose="020B0502020202020204" pitchFamily="34" charset="0"/>
              </a:rPr>
              <a:t>МЕТОДИКА ИССЛЕДОВАНИЯ</a:t>
            </a:r>
          </a:p>
        </p:txBody>
      </p:sp>
      <p:pic>
        <p:nvPicPr>
          <p:cNvPr id="125" name="Рисунок 124">
            <a:extLst>
              <a:ext uri="{FF2B5EF4-FFF2-40B4-BE49-F238E27FC236}">
                <a16:creationId xmlns:a16="http://schemas.microsoft.com/office/drawing/2014/main" id="{66FB21CB-8194-428E-8E10-1E1E6180F3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56623" y="544174"/>
            <a:ext cx="823887" cy="72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744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D25402C2-822B-4296-B3C1-0E9D228AF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565" y="123609"/>
            <a:ext cx="10153824" cy="573604"/>
          </a:xfrm>
        </p:spPr>
        <p:txBody>
          <a:bodyPr/>
          <a:lstStyle/>
          <a:p>
            <a:r>
              <a:rPr lang="ru-RU" sz="2400" dirty="0"/>
              <a:t>РЕЗУЛЬТАТЫ ИССЛЕДОВАНИЯ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9E150BF-ADC2-4CAF-B0F9-C8251B4D36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992" y="962313"/>
            <a:ext cx="1993522" cy="657323"/>
          </a:xfrm>
          <a:prstGeom prst="rect">
            <a:avLst/>
          </a:prstGeom>
          <a:noFill/>
          <a:ln w="190500" cap="rnd">
            <a:noFill/>
          </a:ln>
          <a:effectLst/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94AFAE-03AC-444C-8A00-C16760555A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0341"/>
          <a:stretch/>
        </p:blipFill>
        <p:spPr>
          <a:xfrm>
            <a:off x="6702095" y="938809"/>
            <a:ext cx="4360513" cy="321233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813B55-3131-466B-8F7D-D0F45AFCAD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541" y="2706768"/>
            <a:ext cx="2004973" cy="657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BCA0A0-75E9-4158-968F-A9EEABE9774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9640"/>
          <a:stretch/>
        </p:blipFill>
        <p:spPr>
          <a:xfrm>
            <a:off x="371565" y="938807"/>
            <a:ext cx="4322394" cy="3212332"/>
          </a:xfrm>
          <a:prstGeom prst="rect">
            <a:avLst/>
          </a:prstGeom>
        </p:spPr>
      </p:pic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A0E16EDC-49D2-4701-959A-34242CE29E39}"/>
              </a:ext>
            </a:extLst>
          </p:cNvPr>
          <p:cNvSpPr txBox="1">
            <a:spLocks/>
          </p:cNvSpPr>
          <p:nvPr/>
        </p:nvSpPr>
        <p:spPr>
          <a:xfrm>
            <a:off x="6946078" y="920487"/>
            <a:ext cx="76335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all" spc="0" normalizeH="0" baseline="0">
                <a:ln>
                  <a:noFill/>
                </a:ln>
                <a:solidFill>
                  <a:srgbClr val="66CEF6"/>
                </a:solidFill>
                <a:effectLst/>
                <a:uLnTx/>
                <a:uFillTx/>
                <a:latin typeface="Century Gothic"/>
              </a:defRPr>
            </a:lvl1pPr>
          </a:lstStyle>
          <a:p>
            <a:r>
              <a:rPr lang="ru-RU" sz="1400" dirty="0">
                <a:solidFill>
                  <a:srgbClr val="0058A6"/>
                </a:solidFill>
              </a:rPr>
              <a:t>ТЭ10М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DB4D7483-7C8F-4358-9492-FCB5C4565BFA}"/>
              </a:ext>
            </a:extLst>
          </p:cNvPr>
          <p:cNvSpPr txBox="1">
            <a:spLocks/>
          </p:cNvSpPr>
          <p:nvPr/>
        </p:nvSpPr>
        <p:spPr>
          <a:xfrm>
            <a:off x="649000" y="913411"/>
            <a:ext cx="67518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all" spc="0" normalizeH="0" baseline="0">
                <a:ln>
                  <a:noFill/>
                </a:ln>
                <a:solidFill>
                  <a:srgbClr val="66CEF6"/>
                </a:solidFill>
                <a:effectLst/>
                <a:uLnTx/>
                <a:uFillTx/>
                <a:latin typeface="Century Gothic"/>
              </a:defRPr>
            </a:lvl1pPr>
          </a:lstStyle>
          <a:p>
            <a:r>
              <a:rPr lang="ru-RU" sz="1400" dirty="0">
                <a:solidFill>
                  <a:srgbClr val="0058A6"/>
                </a:solidFill>
              </a:rPr>
              <a:t>ЭС5К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154C018-EDB8-49A6-B21E-723A8959F7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8316" y="1722763"/>
            <a:ext cx="1807317" cy="9198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DB2959C-2E00-488D-95B7-4EE951DC07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30463" y="3458829"/>
            <a:ext cx="1719414" cy="62819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D7A45E6-AA9D-4942-80FA-9EAF8D11560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24127"/>
          <a:stretch/>
        </p:blipFill>
        <p:spPr>
          <a:xfrm>
            <a:off x="10396568" y="105784"/>
            <a:ext cx="1925839" cy="2291947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D8805385-F3BD-4441-8ECF-87CC405576E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65" y="4260615"/>
            <a:ext cx="5420678" cy="1812925"/>
          </a:xfrm>
          <a:prstGeom prst="rect">
            <a:avLst/>
          </a:prstGeom>
          <a:noFill/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3F4312C2-0E62-4A3B-B7A7-DDBCE13E02C6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590" y="4254266"/>
            <a:ext cx="5420678" cy="1825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63276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BE80EB8-DADD-40AE-8001-4D8B7441F5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506"/>
          <a:stretch/>
        </p:blipFill>
        <p:spPr>
          <a:xfrm>
            <a:off x="149469" y="1092761"/>
            <a:ext cx="8127448" cy="486808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E2148C-C9E2-4658-9799-99C4553B54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668"/>
          <a:stretch/>
        </p:blipFill>
        <p:spPr>
          <a:xfrm>
            <a:off x="7485987" y="610348"/>
            <a:ext cx="3030610" cy="3281820"/>
          </a:xfrm>
          <a:prstGeom prst="rect">
            <a:avLst/>
          </a:prstGeom>
        </p:spPr>
      </p:pic>
      <p:pic>
        <p:nvPicPr>
          <p:cNvPr id="115" name="Рисунок 114">
            <a:extLst>
              <a:ext uri="{FF2B5EF4-FFF2-40B4-BE49-F238E27FC236}">
                <a16:creationId xmlns:a16="http://schemas.microsoft.com/office/drawing/2014/main" id="{E99368DD-4487-4BBB-B7DD-9F000158DD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552"/>
          <a:stretch/>
        </p:blipFill>
        <p:spPr>
          <a:xfrm>
            <a:off x="8005508" y="3706446"/>
            <a:ext cx="2511089" cy="2999154"/>
          </a:xfrm>
          <a:prstGeom prst="rect">
            <a:avLst/>
          </a:prstGeom>
        </p:spPr>
      </p:pic>
      <p:sp>
        <p:nvSpPr>
          <p:cNvPr id="116" name="Заголовок 1">
            <a:extLst>
              <a:ext uri="{FF2B5EF4-FFF2-40B4-BE49-F238E27FC236}">
                <a16:creationId xmlns:a16="http://schemas.microsoft.com/office/drawing/2014/main" id="{B6DE9C64-5BD4-4491-B8B1-11BABBC74F09}"/>
              </a:ext>
            </a:extLst>
          </p:cNvPr>
          <p:cNvSpPr txBox="1">
            <a:spLocks/>
          </p:cNvSpPr>
          <p:nvPr/>
        </p:nvSpPr>
        <p:spPr>
          <a:xfrm>
            <a:off x="362773" y="37919"/>
            <a:ext cx="10153824" cy="573604"/>
          </a:xfrm>
          <a:prstGeom prst="rect">
            <a:avLst/>
          </a:prstGeom>
        </p:spPr>
        <p:txBody>
          <a:bodyPr vert="horz" lIns="0" tIns="45720" rIns="0" bIns="0" rtlCol="0" anchor="ctr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sz="2400" dirty="0"/>
              <a:t>РЕКОМЕНДАЦИИ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E8C0813-60B8-43A3-9133-786E92C6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8665" y="610348"/>
            <a:ext cx="8416835" cy="573604"/>
          </a:xfrm>
        </p:spPr>
        <p:txBody>
          <a:bodyPr/>
          <a:lstStyle/>
          <a:p>
            <a:pPr algn="ctr"/>
            <a:r>
              <a:rPr lang="ru-RU" sz="1600" dirty="0"/>
              <a:t>Рекомендуемые профили обточки колёс для различных полигонов эксплуатации</a:t>
            </a:r>
          </a:p>
        </p:txBody>
      </p:sp>
    </p:spTree>
    <p:extLst>
      <p:ext uri="{BB962C8B-B14F-4D97-AF65-F5344CB8AC3E}">
        <p14:creationId xmlns:p14="http://schemas.microsoft.com/office/powerpoint/2010/main" val="2488167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Заголовок 1">
            <a:extLst>
              <a:ext uri="{FF2B5EF4-FFF2-40B4-BE49-F238E27FC236}">
                <a16:creationId xmlns:a16="http://schemas.microsoft.com/office/drawing/2014/main" id="{B6DE9C64-5BD4-4491-B8B1-11BABBC74F09}"/>
              </a:ext>
            </a:extLst>
          </p:cNvPr>
          <p:cNvSpPr txBox="1">
            <a:spLocks/>
          </p:cNvSpPr>
          <p:nvPr/>
        </p:nvSpPr>
        <p:spPr>
          <a:xfrm>
            <a:off x="257265" y="124014"/>
            <a:ext cx="10153824" cy="573604"/>
          </a:xfrm>
          <a:prstGeom prst="rect">
            <a:avLst/>
          </a:prstGeom>
        </p:spPr>
        <p:txBody>
          <a:bodyPr vert="horz" lIns="0" tIns="45720" rIns="0" bIns="0" rtlCol="0" anchor="ctr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000" kern="1200" spc="300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ru-RU" sz="2400" dirty="0"/>
              <a:t>ЭКСПЛУАТАЦИОННЫЕ ИСПЫТАНИЯ ПКБЦТ</a:t>
            </a:r>
          </a:p>
        </p:txBody>
      </p:sp>
      <p:pic>
        <p:nvPicPr>
          <p:cNvPr id="6" name="Рисунок 1">
            <a:extLst>
              <a:ext uri="{FF2B5EF4-FFF2-40B4-BE49-F238E27FC236}">
                <a16:creationId xmlns:a16="http://schemas.microsoft.com/office/drawing/2014/main" id="{5143170D-0744-4A1E-8CF1-4F327F272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860" y="1066878"/>
            <a:ext cx="5187901" cy="8427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360830-8F61-4599-A678-D11D75C10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949" y="1364823"/>
            <a:ext cx="5310039" cy="283962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981667C-FCCA-4FF6-8129-8C778AD08D93}"/>
              </a:ext>
            </a:extLst>
          </p:cNvPr>
          <p:cNvSpPr/>
          <p:nvPr/>
        </p:nvSpPr>
        <p:spPr>
          <a:xfrm>
            <a:off x="5872106" y="766977"/>
            <a:ext cx="53100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0000"/>
                </a:solidFill>
                <a:latin typeface="Century Gothic" panose="020B0502020202020204" pitchFamily="34" charset="0"/>
              </a:rPr>
              <a:t>Сравнение профилей обточки, рекомендованных ПКБЦТ и ЦПТ ТМХ</a:t>
            </a:r>
            <a:endParaRPr lang="ru-RU" sz="1600" dirty="0">
              <a:latin typeface="Century Gothic" panose="020B0502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9708C51-4EE5-403F-80E1-26A320AB3BE8}"/>
              </a:ext>
            </a:extLst>
          </p:cNvPr>
          <p:cNvSpPr/>
          <p:nvPr/>
        </p:nvSpPr>
        <p:spPr>
          <a:xfrm>
            <a:off x="6008058" y="4204445"/>
            <a:ext cx="5015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Распоряжение ОАО «РЖД» об использовании оптимальных профилей </a:t>
            </a:r>
            <a:endParaRPr lang="ru-RU" sz="1400" b="1" dirty="0">
              <a:latin typeface="Century Gothic" panose="020B0502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E068027-8D6E-46D6-8D11-E8350B0E73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1254" y="4777384"/>
            <a:ext cx="3090424" cy="1853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7B31883-1188-4187-90B8-946CE3288454}"/>
              </a:ext>
            </a:extLst>
          </p:cNvPr>
          <p:cNvSpPr/>
          <p:nvPr/>
        </p:nvSpPr>
        <p:spPr>
          <a:xfrm>
            <a:off x="10411089" y="5704029"/>
            <a:ext cx="1502067" cy="861774"/>
          </a:xfrm>
          <a:prstGeom prst="rect">
            <a:avLst/>
          </a:prstGeom>
          <a:solidFill>
            <a:srgbClr val="DBE01E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ПОВЫШЕНИЕ РЕСУРСА</a:t>
            </a:r>
          </a:p>
          <a:p>
            <a:pPr algn="ctr"/>
            <a:r>
              <a:rPr lang="ru-RU" sz="1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ДО</a:t>
            </a:r>
            <a:r>
              <a:rPr lang="ru-RU" b="1" dirty="0">
                <a:solidFill>
                  <a:srgbClr val="000000"/>
                </a:solidFill>
                <a:latin typeface="Century Gothic" panose="020B0502020202020204" pitchFamily="34" charset="0"/>
              </a:rPr>
              <a:t> +30%</a:t>
            </a:r>
            <a:endParaRPr lang="ru-RU" b="1" dirty="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663463-77B0-45F8-A982-FAB6271DB2DB}"/>
              </a:ext>
            </a:extLst>
          </p:cNvPr>
          <p:cNvSpPr txBox="1"/>
          <p:nvPr/>
        </p:nvSpPr>
        <p:spPr>
          <a:xfrm>
            <a:off x="1665133" y="1946035"/>
            <a:ext cx="274305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+mj-lt"/>
              </a:rPr>
              <a:t>1 год эксплуатации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+mj-lt"/>
              </a:rPr>
              <a:t>359 локомотивов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+mj-lt"/>
              </a:rPr>
              <a:t>13 ТЧЭ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+mj-lt"/>
              </a:rPr>
              <a:t>10 полигонов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+mj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+mj-lt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FADA7EE-F87B-4DFD-AAE3-37A930FE6F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9" t="316" r="-1"/>
          <a:stretch/>
        </p:blipFill>
        <p:spPr>
          <a:xfrm>
            <a:off x="963647" y="3199675"/>
            <a:ext cx="2661781" cy="1492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91B3FB4-D955-40F5-916F-E69179F369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9" t="132"/>
          <a:stretch/>
        </p:blipFill>
        <p:spPr>
          <a:xfrm>
            <a:off x="2119662" y="3736814"/>
            <a:ext cx="2163634" cy="1492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72E9511-8CB7-4091-B78A-D3F5782435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7614" y="4339348"/>
            <a:ext cx="2728256" cy="1532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A1AADF4-2557-472C-90D4-B2E44E936CC0}"/>
              </a:ext>
            </a:extLst>
          </p:cNvPr>
          <p:cNvSpPr txBox="1"/>
          <p:nvPr/>
        </p:nvSpPr>
        <p:spPr>
          <a:xfrm>
            <a:off x="895451" y="5981295"/>
            <a:ext cx="42824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&gt;</a:t>
            </a:r>
            <a:r>
              <a:rPr lang="ru-RU" dirty="0">
                <a:latin typeface="+mj-lt"/>
              </a:rPr>
              <a:t> 8</a:t>
            </a:r>
            <a:r>
              <a:rPr lang="en-US" dirty="0">
                <a:latin typeface="+mj-lt"/>
              </a:rPr>
              <a:t>000 </a:t>
            </a:r>
            <a:r>
              <a:rPr lang="ru-RU" dirty="0">
                <a:latin typeface="+mj-lt"/>
              </a:rPr>
              <a:t>замеров в Электронном паспорте локомотива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15651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  <p:tag name="THINKCELLPRESENTATIONDONOTDELETE" val="&lt;?xml version=&quot;1.0&quot; encoding=&quot;UTF-16&quot; standalone=&quot;yes&quot;?&gt;&lt;root reqver=&quot;25060&quot;&gt;&lt;version val=&quot;28380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 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 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.%m.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10&quot;&gt;&lt;elem m_fUsage=&quot;2.50197867347575364505E+00&quot;&gt;&lt;m_msothmcolidx val=&quot;0&quot;/&gt;&lt;m_rgb r=&quot;00&quot; g=&quot;58&quot; b=&quot;A6&quot;/&gt;&lt;m_nBrightness endver=&quot;26206&quot; val=&quot;0&quot;/&gt;&lt;/elem&gt;&lt;elem m_fUsage=&quot;2.11609479283290058405E+00&quot;&gt;&lt;m_msothmcolidx val=&quot;0&quot;/&gt;&lt;m_rgb r=&quot;66&quot; g=&quot;CE&quot; b=&quot;F6&quot;/&gt;&lt;m_nBrightness endver=&quot;26206&quot; val=&quot;0&quot;/&gt;&lt;/elem&gt;&lt;elem m_fUsage=&quot;1.38742048900000014555E+00&quot;&gt;&lt;m_msothmcolidx val=&quot;0&quot;/&gt;&lt;m_rgb r=&quot;F5&quot; g=&quot;BB&quot; b=&quot;94&quot;/&gt;&lt;m_nBrightness endver=&quot;26206&quot; val=&quot;0&quot;/&gt;&lt;/elem&gt;&lt;elem m_fUsage=&quot;5.90490000000000181402E-01&quot;&gt;&lt;m_msothmcolidx val=&quot;0&quot;/&gt;&lt;m_rgb r=&quot;B3&quot; g=&quot;DC&quot; b=&quot;EC&quot;/&gt;&lt;m_nBrightness endver=&quot;26206&quot; val=&quot;0&quot;/&gt;&lt;/elem&gt;&lt;elem m_fUsage=&quot;4.98773075396999221454E-01&quot;&gt;&lt;m_msothmcolidx val=&quot;0&quot;/&gt;&lt;m_rgb r=&quot;A6&quot; g=&quot;A6&quot; b=&quot;A6&quot;/&gt;&lt;m_nBrightness endver=&quot;26206&quot; val=&quot;0&quot;/&gt;&lt;/elem&gt;&lt;elem m_fUsage=&quot;4.88320668575649097232E-01&quot;&gt;&lt;m_msothmcolidx val=&quot;0&quot;/&gt;&lt;m_rgb r=&quot;7F&quot; g=&quot;7F&quot; b=&quot;7F&quot;/&gt;&lt;m_nBrightness endver=&quot;26206&quot; val=&quot;0&quot;/&gt;&lt;/elem&gt;&lt;elem m_fUsage=&quot;4.78296900000000135833E-01&quot;&gt;&lt;m_msothmcolidx val=&quot;0&quot;/&gt;&lt;m_rgb r=&quot;EC&quot; g=&quot;7C&quot; b=&quot;32&quot;/&gt;&lt;m_nBrightness endver=&quot;26206&quot; val=&quot;0&quot;/&gt;&lt;/elem&gt;&lt;elem m_fUsage=&quot;3.63853096316909430108E-01&quot;&gt;&lt;m_msothmcolidx val=&quot;0&quot;/&gt;&lt;m_rgb r=&quot;8A&quot; g=&quot;AD&quot; b=&quot;CC&quot;/&gt;&lt;m_nBrightness endver=&quot;26206&quot; val=&quot;0&quot;/&gt;&lt;/elem&gt;&lt;elem m_fUsage=&quot;3.13810596090000171188E-01&quot;&gt;&lt;m_msothmcolidx val=&quot;0&quot;/&gt;&lt;m_rgb r=&quot;D9&quot; g=&quot;D9&quot; b=&quot;D9&quot;/&gt;&lt;m_nBrightness endver=&quot;26206&quot; val=&quot;0&quot;/&gt;&lt;/elem&gt;&lt;elem m_fUsage=&quot;1.66771816996665767086E-01&quot;&gt;&lt;m_msothmcolidx val=&quot;0&quot;/&gt;&lt;m_rgb r=&quot;6A&quot; g=&quot;6A&quot; b=&quot;6A&quot;/&gt;&lt;m_nBrightness endver=&quot;26206&quot; val=&quot;0&quot;/&gt;&lt;/elem&gt;&lt;/m_vecMRU&gt;&lt;/m_mruColor&gt;&lt;m_eweekdayFirstOfWeek val=&quot;2&quot;/&gt;&lt;m_eweekdayFirstOfWorkweek val=&quot;2&quot;/&gt;&lt;m_eweekdayFirstOfWeekend val=&quot;7&quot;/&gt;&lt;/CPresentation&gt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MH_presentation_templat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-Palatino Linotyp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71576</TotalTime>
  <Words>188</Words>
  <Application>Microsoft Office PowerPoint</Application>
  <PresentationFormat>Широкоэкранный</PresentationFormat>
  <Paragraphs>63</Paragraphs>
  <Slides>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4" baseType="lpstr">
      <vt:lpstr>Arial</vt:lpstr>
      <vt:lpstr>Calibri</vt:lpstr>
      <vt:lpstr>Cambria</vt:lpstr>
      <vt:lpstr>Century Gothic</vt:lpstr>
      <vt:lpstr>Gotham Pro</vt:lpstr>
      <vt:lpstr>GothamPro-Light</vt:lpstr>
      <vt:lpstr>Palatino Linotype</vt:lpstr>
      <vt:lpstr>TMH_presentation_template</vt:lpstr>
      <vt:lpstr>Слайд think-cell</vt:lpstr>
      <vt:lpstr> ООО «ЦЕНТР ПЕРСПЕКТИВНЫХ ТЕХНОЛОГИЙ ТМХ»  Валидация результатов компьютерного моделирования изнашивания бандажей при помощи эксплуатационных испытаний</vt:lpstr>
      <vt:lpstr>Презентация PowerPoint</vt:lpstr>
      <vt:lpstr>РЕЗУЛЬТАТЫ ИССЛЕДОВАНИЯ</vt:lpstr>
      <vt:lpstr>Рекомендуемые профили обточки колёс для различных полигонов эксплуатации</vt:lpstr>
      <vt:lpstr>Презентация PowerPoint</vt:lpstr>
    </vt:vector>
  </TitlesOfParts>
  <Company>TMH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Тарасов Александр Александрович</dc:creator>
  <cp:lastModifiedBy>Моисеенко Владимир Олегович</cp:lastModifiedBy>
  <cp:revision>1836</cp:revision>
  <cp:lastPrinted>2023-06-26T08:42:26Z</cp:lastPrinted>
  <dcterms:created xsi:type="dcterms:W3CDTF">2018-11-20T08:41:54Z</dcterms:created>
  <dcterms:modified xsi:type="dcterms:W3CDTF">2024-09-06T06:40:53Z</dcterms:modified>
</cp:coreProperties>
</file>