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485" r:id="rId2"/>
    <p:sldId id="431" r:id="rId3"/>
    <p:sldId id="518" r:id="rId4"/>
    <p:sldId id="494" r:id="rId5"/>
    <p:sldId id="519" r:id="rId6"/>
    <p:sldId id="520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34" r:id="rId16"/>
    <p:sldId id="535" r:id="rId17"/>
    <p:sldId id="517" r:id="rId18"/>
    <p:sldId id="536" r:id="rId19"/>
    <p:sldId id="516" r:id="rId20"/>
    <p:sldId id="525" r:id="rId21"/>
    <p:sldId id="389" r:id="rId22"/>
  </p:sldIdLst>
  <p:sldSz cx="12780963" cy="78851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25450" indent="3175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850900" indent="6350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277938" indent="93663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703388" indent="125413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83">
          <p15:clr>
            <a:srgbClr val="A4A3A4"/>
          </p15:clr>
        </p15:guide>
        <p15:guide id="2" pos="402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емейко Никита Викторович" initials="СНВ" lastIdx="1" clrIdx="0">
    <p:extLst>
      <p:ext uri="{19B8F6BF-5375-455C-9EA6-DF929625EA0E}">
        <p15:presenceInfo xmlns:p15="http://schemas.microsoft.com/office/powerpoint/2012/main" userId="S-1-5-21-3015504859-2602903102-2808130458-32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99"/>
    <a:srgbClr val="0458A4"/>
    <a:srgbClr val="034C8F"/>
    <a:srgbClr val="1C762B"/>
    <a:srgbClr val="EEAA00"/>
    <a:srgbClr val="926800"/>
    <a:srgbClr val="F9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94" autoAdjust="0"/>
    <p:restoredTop sz="89218" autoAdjust="0"/>
  </p:normalViewPr>
  <p:slideViewPr>
    <p:cSldViewPr>
      <p:cViewPr varScale="1">
        <p:scale>
          <a:sx n="48" d="100"/>
          <a:sy n="48" d="100"/>
        </p:scale>
        <p:origin x="53" y="768"/>
      </p:cViewPr>
      <p:guideLst>
        <p:guide orient="horz" pos="2483"/>
        <p:guide pos="40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>
            <a:lvl1pPr defTabSz="914008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>
            <a:lvl1pPr algn="r" defTabSz="914008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641DE280-BB0C-4264-931D-4CC1DFCBD45C}" type="datetimeFigureOut">
              <a:rPr lang="ru-RU" altLang="ru-RU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744538"/>
            <a:ext cx="60325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975" tIns="31487" rIns="62975" bIns="3148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3" tIns="45717" rIns="91433" bIns="45717" numCol="1" anchor="b" anchorCtr="0" compatLnSpc="1">
            <a:prstTxWarp prst="textNoShape">
              <a:avLst/>
            </a:prstTxWarp>
          </a:bodyPr>
          <a:lstStyle>
            <a:lvl1pPr defTabSz="914008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3" tIns="45717" rIns="91433" bIns="45717" numCol="1" anchor="b" anchorCtr="0" compatLnSpc="1">
            <a:prstTxWarp prst="textNoShape">
              <a:avLst/>
            </a:prstTxWarp>
          </a:bodyPr>
          <a:lstStyle>
            <a:lvl1pPr algn="r" defTabSz="912813" eaLnBrk="1" hangingPunct="1">
              <a:defRPr sz="1200"/>
            </a:lvl1pPr>
          </a:lstStyle>
          <a:p>
            <a:pPr>
              <a:defRPr/>
            </a:pPr>
            <a:fld id="{BD5EB1A4-8EB2-441B-92C2-CF136BFA18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254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509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7793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033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30781" algn="l" defTabSz="85231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56937" algn="l" defTabSz="85231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83093" algn="l" defTabSz="85231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09249" algn="l" defTabSz="85231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4100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69DDB8B-21D2-4AEA-80C2-744B65DBFE7C}" type="slidenum">
              <a:rPr lang="ru-RU" altLang="ru-RU" sz="800"/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4006873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630676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11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793022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12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128767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65893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14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3058220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918733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325498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648620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657159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3425001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3818826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567210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21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403461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839031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328343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4326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775422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678062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190741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 anchor="b"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0E0D677-2AF2-4805-A690-BDCCB34670F3}" type="slidenum">
              <a:rPr lang="ru-RU" altLang="ru-RU" sz="800"/>
              <a:pPr algn="r" eaLnBrk="1" hangingPunct="1">
                <a:spcBef>
                  <a:spcPct val="0"/>
                </a:spcBef>
              </a:pPr>
              <a:t>9</a:t>
            </a:fld>
            <a:endParaRPr lang="ru-RU" altLang="ru-RU" sz="800"/>
          </a:p>
        </p:txBody>
      </p:sp>
    </p:spTree>
    <p:extLst>
      <p:ext uri="{BB962C8B-B14F-4D97-AF65-F5344CB8AC3E}">
        <p14:creationId xmlns:p14="http://schemas.microsoft.com/office/powerpoint/2010/main" val="2274653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695" y="1749640"/>
            <a:ext cx="7759870" cy="120727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9389" y="3191594"/>
            <a:ext cx="6390482" cy="14393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6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2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8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04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30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56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83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09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95D5D-1C74-402F-9B07-F18317840CFF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A9647-F00F-469E-9F8A-A46697FEDB5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59357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A2C97-F5A1-41E1-A90F-56B604B39B01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5A52-A597-43D5-8AC2-1145491A8EC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80587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8714" y="225551"/>
            <a:ext cx="2054083" cy="480564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63" y="225551"/>
            <a:ext cx="6010096" cy="480564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33E82-D9C5-4C71-8324-B0B13427302B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65CF3-72A4-4F38-87D5-451DC6899AE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793888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1B056-D12C-4A77-A081-B70677C0ED2F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7FDB5-0BA4-4081-9B47-C7D872C6B83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556460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149" y="3619226"/>
            <a:ext cx="7759870" cy="1118622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1149" y="2387178"/>
            <a:ext cx="7759870" cy="1232049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61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523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7846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0462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3078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5693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830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0924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A95AD-2908-435C-80BA-A0615D0D7693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7F838-B979-4A91-94B4-71F10175DEC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358845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63" y="1314186"/>
            <a:ext cx="4032090" cy="371700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0707" y="1314186"/>
            <a:ext cx="4032090" cy="371700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F89D6-E0D8-4D8C-A3A9-0E6378330376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8950B-855C-4C7A-B2E3-37E58A2C840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371248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464" y="1260733"/>
            <a:ext cx="4033675" cy="5254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6156" indent="0">
              <a:buNone/>
              <a:defRPr sz="1900" b="1"/>
            </a:lvl2pPr>
            <a:lvl3pPr marL="852312" indent="0">
              <a:buNone/>
              <a:defRPr sz="1700" b="1"/>
            </a:lvl3pPr>
            <a:lvl4pPr marL="1278468" indent="0">
              <a:buNone/>
              <a:defRPr sz="1500" b="1"/>
            </a:lvl4pPr>
            <a:lvl5pPr marL="1704624" indent="0">
              <a:buNone/>
              <a:defRPr sz="1500" b="1"/>
            </a:lvl5pPr>
            <a:lvl6pPr marL="2130781" indent="0">
              <a:buNone/>
              <a:defRPr sz="1500" b="1"/>
            </a:lvl6pPr>
            <a:lvl7pPr marL="2556937" indent="0">
              <a:buNone/>
              <a:defRPr sz="1500" b="1"/>
            </a:lvl7pPr>
            <a:lvl8pPr marL="2983093" indent="0">
              <a:buNone/>
              <a:defRPr sz="1500" b="1"/>
            </a:lvl8pPr>
            <a:lvl9pPr marL="340924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6464" y="1786146"/>
            <a:ext cx="4033675" cy="3245047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37539" y="1260733"/>
            <a:ext cx="4035259" cy="5254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6156" indent="0">
              <a:buNone/>
              <a:defRPr sz="1900" b="1"/>
            </a:lvl2pPr>
            <a:lvl3pPr marL="852312" indent="0">
              <a:buNone/>
              <a:defRPr sz="1700" b="1"/>
            </a:lvl3pPr>
            <a:lvl4pPr marL="1278468" indent="0">
              <a:buNone/>
              <a:defRPr sz="1500" b="1"/>
            </a:lvl4pPr>
            <a:lvl5pPr marL="1704624" indent="0">
              <a:buNone/>
              <a:defRPr sz="1500" b="1"/>
            </a:lvl5pPr>
            <a:lvl6pPr marL="2130781" indent="0">
              <a:buNone/>
              <a:defRPr sz="1500" b="1"/>
            </a:lvl6pPr>
            <a:lvl7pPr marL="2556937" indent="0">
              <a:buNone/>
              <a:defRPr sz="1500" b="1"/>
            </a:lvl7pPr>
            <a:lvl8pPr marL="2983093" indent="0">
              <a:buNone/>
              <a:defRPr sz="1500" b="1"/>
            </a:lvl8pPr>
            <a:lvl9pPr marL="340924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37539" y="1786146"/>
            <a:ext cx="4035259" cy="3245047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35440-61A8-4DF1-92AF-5356A7256B71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A3F85-A345-4F5C-B262-1703183D2F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76279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CB398-5C27-4A03-9491-7A2CB32CCC9B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4E9D9-F526-423C-A6AA-4F8CD4DFD8A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770495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C2D6D-E434-4614-B881-A44C5C09E7C2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E2777-FD98-4579-9D71-3F4BFF11544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736833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65" y="224246"/>
            <a:ext cx="3003463" cy="954349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9287" y="224247"/>
            <a:ext cx="5103510" cy="480694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465" y="1178596"/>
            <a:ext cx="3003463" cy="3852598"/>
          </a:xfrm>
        </p:spPr>
        <p:txBody>
          <a:bodyPr/>
          <a:lstStyle>
            <a:lvl1pPr marL="0" indent="0">
              <a:buNone/>
              <a:defRPr sz="1300"/>
            </a:lvl1pPr>
            <a:lvl2pPr marL="426156" indent="0">
              <a:buNone/>
              <a:defRPr sz="1100"/>
            </a:lvl2pPr>
            <a:lvl3pPr marL="852312" indent="0">
              <a:buNone/>
              <a:defRPr sz="900"/>
            </a:lvl3pPr>
            <a:lvl4pPr marL="1278468" indent="0">
              <a:buNone/>
              <a:defRPr sz="800"/>
            </a:lvl4pPr>
            <a:lvl5pPr marL="1704624" indent="0">
              <a:buNone/>
              <a:defRPr sz="800"/>
            </a:lvl5pPr>
            <a:lvl6pPr marL="2130781" indent="0">
              <a:buNone/>
              <a:defRPr sz="800"/>
            </a:lvl6pPr>
            <a:lvl7pPr marL="2556937" indent="0">
              <a:buNone/>
              <a:defRPr sz="800"/>
            </a:lvl7pPr>
            <a:lvl8pPr marL="2983093" indent="0">
              <a:buNone/>
              <a:defRPr sz="800"/>
            </a:lvl8pPr>
            <a:lvl9pPr marL="340924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8B5BE-7BE5-4896-8ECF-7FCFD30C06B8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46E53-8931-4B7B-8FB5-4677CDF830C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842036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399" y="3942557"/>
            <a:ext cx="5477556" cy="465441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89399" y="503250"/>
            <a:ext cx="5477556" cy="3379334"/>
          </a:xfrm>
        </p:spPr>
        <p:txBody>
          <a:bodyPr lIns="85231" tIns="42616" rIns="85231" bIns="42616" rtlCol="0">
            <a:normAutofit/>
          </a:bodyPr>
          <a:lstStyle>
            <a:lvl1pPr marL="0" indent="0">
              <a:buNone/>
              <a:defRPr sz="3000"/>
            </a:lvl1pPr>
            <a:lvl2pPr marL="426156" indent="0">
              <a:buNone/>
              <a:defRPr sz="2600"/>
            </a:lvl2pPr>
            <a:lvl3pPr marL="852312" indent="0">
              <a:buNone/>
              <a:defRPr sz="2200"/>
            </a:lvl3pPr>
            <a:lvl4pPr marL="1278468" indent="0">
              <a:buNone/>
              <a:defRPr sz="1900"/>
            </a:lvl4pPr>
            <a:lvl5pPr marL="1704624" indent="0">
              <a:buNone/>
              <a:defRPr sz="1900"/>
            </a:lvl5pPr>
            <a:lvl6pPr marL="2130781" indent="0">
              <a:buNone/>
              <a:defRPr sz="1900"/>
            </a:lvl6pPr>
            <a:lvl7pPr marL="2556937" indent="0">
              <a:buNone/>
              <a:defRPr sz="1900"/>
            </a:lvl7pPr>
            <a:lvl8pPr marL="2983093" indent="0">
              <a:buNone/>
              <a:defRPr sz="1900"/>
            </a:lvl8pPr>
            <a:lvl9pPr marL="3409249" indent="0">
              <a:buNone/>
              <a:defRPr sz="19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9399" y="4407998"/>
            <a:ext cx="5477556" cy="661003"/>
          </a:xfrm>
        </p:spPr>
        <p:txBody>
          <a:bodyPr/>
          <a:lstStyle>
            <a:lvl1pPr marL="0" indent="0">
              <a:buNone/>
              <a:defRPr sz="1300"/>
            </a:lvl1pPr>
            <a:lvl2pPr marL="426156" indent="0">
              <a:buNone/>
              <a:defRPr sz="1100"/>
            </a:lvl2pPr>
            <a:lvl3pPr marL="852312" indent="0">
              <a:buNone/>
              <a:defRPr sz="900"/>
            </a:lvl3pPr>
            <a:lvl4pPr marL="1278468" indent="0">
              <a:buNone/>
              <a:defRPr sz="800"/>
            </a:lvl4pPr>
            <a:lvl5pPr marL="1704624" indent="0">
              <a:buNone/>
              <a:defRPr sz="800"/>
            </a:lvl5pPr>
            <a:lvl6pPr marL="2130781" indent="0">
              <a:buNone/>
              <a:defRPr sz="800"/>
            </a:lvl6pPr>
            <a:lvl7pPr marL="2556937" indent="0">
              <a:buNone/>
              <a:defRPr sz="800"/>
            </a:lvl7pPr>
            <a:lvl8pPr marL="2983093" indent="0">
              <a:buNone/>
              <a:defRPr sz="800"/>
            </a:lvl8pPr>
            <a:lvl9pPr marL="340924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48953-4902-4B70-9FC4-514C333D67CB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B0E4C-7E11-4AA7-8E66-6691DAC686E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411223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38175" y="315913"/>
            <a:ext cx="115046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9324" tIns="59662" rIns="119324" bIns="596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38175" y="1839913"/>
            <a:ext cx="11504613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9324" tIns="59662" rIns="119324" bIns="59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381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9324" tIns="59662" rIns="119324" bIns="59662" numCol="1" anchor="ctr" anchorCtr="0" compatLnSpc="1">
            <a:prstTxWarp prst="textNoShape">
              <a:avLst/>
            </a:prstTxWarp>
          </a:bodyPr>
          <a:lstStyle>
            <a:lvl1pPr defTabSz="1192645" eaLnBrk="1" hangingPunct="1">
              <a:defRPr sz="16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EAB2C11-7A25-4D0A-BB68-996B374D3A2C}" type="datetime1">
              <a:rPr lang="ru-RU" altLang="ru-RU" smtClean="0"/>
              <a:pPr>
                <a:defRPr/>
              </a:pPr>
              <a:t>09.09.2024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367213" y="7308850"/>
            <a:ext cx="404653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9324" tIns="59662" rIns="119324" bIns="59662" numCol="1" anchor="ctr" anchorCtr="0" compatLnSpc="1">
            <a:prstTxWarp prst="textNoShape">
              <a:avLst/>
            </a:prstTxWarp>
          </a:bodyPr>
          <a:lstStyle>
            <a:lvl1pPr algn="ctr" defTabSz="1192645" eaLnBrk="1" hangingPunct="1">
              <a:defRPr sz="16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Доклада Институт Гипростроймост 05.04.2018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9324" tIns="59662" rIns="119324" bIns="59662" numCol="1" anchor="ctr" anchorCtr="0" compatLnSpc="1">
            <a:prstTxWarp prst="textNoShape">
              <a:avLst/>
            </a:prstTxWarp>
          </a:bodyPr>
          <a:lstStyle>
            <a:lvl1pPr algn="r" defTabSz="1192213" eaLnBrk="1" hangingPunct="1"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D3AC-ABAA-40A3-A4FB-A5A95ACE3E0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185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ctr" defTabSz="1192213" rtl="0" eaLnBrk="1" fontAlgn="base" hangingPunct="1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92213" rtl="0" eaLnBrk="1" fontAlgn="base" hangingPunct="1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</a:defRPr>
      </a:lvl2pPr>
      <a:lvl3pPr algn="ctr" defTabSz="1192213" rtl="0" eaLnBrk="1" fontAlgn="base" hangingPunct="1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</a:defRPr>
      </a:lvl3pPr>
      <a:lvl4pPr algn="ctr" defTabSz="1192213" rtl="0" eaLnBrk="1" fontAlgn="base" hangingPunct="1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</a:defRPr>
      </a:lvl4pPr>
      <a:lvl5pPr algn="ctr" defTabSz="1192213" rtl="0" eaLnBrk="1" fontAlgn="base" hangingPunct="1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</a:defRPr>
      </a:lvl5pPr>
      <a:lvl6pPr marL="426156" algn="ctr" rtl="0" eaLnBrk="1" fontAlgn="base" hangingPunct="1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6pPr>
      <a:lvl7pPr marL="852312" algn="ctr" rtl="0" eaLnBrk="1" fontAlgn="base" hangingPunct="1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7pPr>
      <a:lvl8pPr marL="1278468" algn="ctr" rtl="0" eaLnBrk="1" fontAlgn="base" hangingPunct="1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8pPr>
      <a:lvl9pPr marL="1704624" algn="ctr" rtl="0" eaLnBrk="1" fontAlgn="base" hangingPunct="1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9pPr>
    </p:titleStyle>
    <p:bodyStyle>
      <a:lvl1pPr marL="446088" indent="-446088" algn="l" defTabSz="1192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68375" indent="-371475" algn="l" defTabSz="1192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90663" indent="-298450" algn="l" defTabSz="1192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087563" indent="-296863" algn="l" defTabSz="1192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82875" indent="-296863" algn="l" defTabSz="1192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343859" indent="-213078" algn="l" defTabSz="852312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70015" indent="-213078" algn="l" defTabSz="852312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171" indent="-213078" algn="l" defTabSz="852312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327" indent="-213078" algn="l" defTabSz="852312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6156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2312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8468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4624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0781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56937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83093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249" algn="l" defTabSz="85231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png"/><Relationship Id="rId3" Type="http://schemas.openxmlformats.org/officeDocument/2006/relationships/image" Target="../media/image3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mailto:semeyko@giprosm.ru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pic>
        <p:nvPicPr>
          <p:cNvPr id="3076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779375" cy="788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8931" y="2880489"/>
            <a:ext cx="9443099" cy="701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динамики железнодорожного турникета</a:t>
            </a:r>
            <a:endParaRPr lang="ru-RU" sz="3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650" y="7044293"/>
            <a:ext cx="6814366" cy="498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В. Семейко, Руководитель группы по вопросам динамики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17" y="6462836"/>
            <a:ext cx="4876463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526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8484" y="612775"/>
            <a:ext cx="620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Шарниры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3FB170-BAD7-4749-BFB4-7305DDD21E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8" y="2288530"/>
            <a:ext cx="6125337" cy="332704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80AE762-EB47-4495-92A9-4895DC55649F}"/>
              </a:ext>
            </a:extLst>
          </p:cNvPr>
          <p:cNvSpPr txBox="1"/>
          <p:nvPr/>
        </p:nvSpPr>
        <p:spPr>
          <a:xfrm>
            <a:off x="1936425" y="1303645"/>
            <a:ext cx="8727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рама – поступательные перемещения вдоль осей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240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D9B7AA-E992-414E-A28C-143FD7FC8B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289" y="3798540"/>
            <a:ext cx="5670402" cy="2160769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A7BBDA6-4C42-41BE-88E7-AE2A859AB250}"/>
              </a:ext>
            </a:extLst>
          </p:cNvPr>
          <p:cNvCxnSpPr>
            <a:cxnSpLocks/>
          </p:cNvCxnSpPr>
          <p:nvPr/>
        </p:nvCxnSpPr>
        <p:spPr>
          <a:xfrm flipV="1">
            <a:off x="9431244" y="3764395"/>
            <a:ext cx="0" cy="1224136"/>
          </a:xfrm>
          <a:prstGeom prst="straightConnector1">
            <a:avLst/>
          </a:prstGeom>
          <a:ln w="57150">
            <a:solidFill>
              <a:srgbClr val="00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EDC143C6-17C3-48DB-A791-A0E1ECA357CA}"/>
              </a:ext>
            </a:extLst>
          </p:cNvPr>
          <p:cNvCxnSpPr>
            <a:cxnSpLocks/>
          </p:cNvCxnSpPr>
          <p:nvPr/>
        </p:nvCxnSpPr>
        <p:spPr>
          <a:xfrm rot="5400000" flipV="1">
            <a:off x="10043312" y="4360747"/>
            <a:ext cx="0" cy="122413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6E998FC-16E9-4685-88BE-97AD11EC7E9A}"/>
              </a:ext>
            </a:extLst>
          </p:cNvPr>
          <p:cNvSpPr/>
          <p:nvPr/>
        </p:nvSpPr>
        <p:spPr>
          <a:xfrm>
            <a:off x="10804744" y="4863376"/>
            <a:ext cx="370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ru-RU" b="1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5F2E650-5B8D-49CC-A26D-4242E0B92E32}"/>
              </a:ext>
            </a:extLst>
          </p:cNvPr>
          <p:cNvSpPr/>
          <p:nvPr/>
        </p:nvSpPr>
        <p:spPr>
          <a:xfrm>
            <a:off x="8981781" y="3635449"/>
            <a:ext cx="35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b="1" dirty="0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9A3A70CF-6025-657D-7E34-4604C1B851F0}"/>
              </a:ext>
            </a:extLst>
          </p:cNvPr>
          <p:cNvSpPr/>
          <p:nvPr/>
        </p:nvSpPr>
        <p:spPr>
          <a:xfrm>
            <a:off x="9335857" y="4852119"/>
            <a:ext cx="190775" cy="21600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12407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8484" y="612775"/>
            <a:ext cx="620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Шарниры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80AE762-EB47-4495-92A9-4895DC55649F}"/>
              </a:ext>
            </a:extLst>
          </p:cNvPr>
          <p:cNvSpPr txBox="1"/>
          <p:nvPr/>
        </p:nvSpPr>
        <p:spPr>
          <a:xfrm>
            <a:off x="2749218" y="1303645"/>
            <a:ext cx="7102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Бандажи – вращательное перемещение вокруг оси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1ED423-62A3-4820-8144-5CA1368259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25" y="1998340"/>
            <a:ext cx="5370288" cy="40511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E160B2-91B7-4C5A-AE20-7143144594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467" y="3806741"/>
            <a:ext cx="6750522" cy="346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8923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8484" y="612775"/>
            <a:ext cx="620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Шарниры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80AE762-EB47-4495-92A9-4895DC55649F}"/>
              </a:ext>
            </a:extLst>
          </p:cNvPr>
          <p:cNvSpPr txBox="1"/>
          <p:nvPr/>
        </p:nvSpPr>
        <p:spPr>
          <a:xfrm>
            <a:off x="2162041" y="1303645"/>
            <a:ext cx="8276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Кулисы – вращательное перемещение вокруг оси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бандажей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800F43-C7DC-4653-A7E2-1CB35CF3E4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85" y="1826865"/>
            <a:ext cx="6647041" cy="3518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5520679-DFD0-4CB2-9FD2-49F16190FF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561" y="3726333"/>
            <a:ext cx="5477197" cy="358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2270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8484" y="612775"/>
            <a:ext cx="620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Шарниры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80AE762-EB47-4495-92A9-4895DC55649F}"/>
              </a:ext>
            </a:extLst>
          </p:cNvPr>
          <p:cNvSpPr txBox="1"/>
          <p:nvPr/>
        </p:nvSpPr>
        <p:spPr>
          <a:xfrm>
            <a:off x="1885020" y="1303645"/>
            <a:ext cx="8830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Стойки – закреплены по 6-ти степеням свободы на теле бандажей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2778E4-EB3E-49A0-8A3C-009E6DCA4A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2004463"/>
            <a:ext cx="3752399" cy="50946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8422B3-F6F5-45AC-86E1-4A53DFB0B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352" y="2790428"/>
            <a:ext cx="5870311" cy="314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6241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0002" y="612775"/>
            <a:ext cx="7540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Биполярные силы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D815A0-4FA4-4D42-934F-CB0FB63C8B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" y="1400861"/>
            <a:ext cx="3607524" cy="3794176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2554DDF-BBAC-4FBF-92D1-0032EFD3A31D}"/>
              </a:ext>
            </a:extLst>
          </p:cNvPr>
          <p:cNvGrpSpPr/>
          <p:nvPr/>
        </p:nvGrpSpPr>
        <p:grpSpPr>
          <a:xfrm>
            <a:off x="3870201" y="4251369"/>
            <a:ext cx="2925599" cy="3396583"/>
            <a:chOff x="4143118" y="3677841"/>
            <a:chExt cx="3156738" cy="3805314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594723-56B8-4F0F-B243-7FCE1DEA1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3118" y="3750277"/>
              <a:ext cx="3156738" cy="3602634"/>
            </a:xfrm>
            <a:prstGeom prst="rect">
              <a:avLst/>
            </a:prstGeom>
          </p:spPr>
        </p:pic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B4474CDF-6163-4E45-84EF-827CB42ABDC3}"/>
                </a:ext>
              </a:extLst>
            </p:cNvPr>
            <p:cNvSpPr/>
            <p:nvPr/>
          </p:nvSpPr>
          <p:spPr>
            <a:xfrm rot="19157586">
              <a:off x="5344242" y="3677841"/>
              <a:ext cx="914400" cy="380531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82235E6-FF0D-488C-B7BB-4657A4BC9E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6385" y="1645164"/>
            <a:ext cx="4802363" cy="252620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A681E2C-D63F-46F2-92D3-9E98874747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4577" y="4544831"/>
            <a:ext cx="5341211" cy="2809657"/>
          </a:xfrm>
          <a:prstGeom prst="rect">
            <a:avLst/>
          </a:prstGeom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758A6E99-1434-4000-B31F-918C5E203528}"/>
              </a:ext>
            </a:extLst>
          </p:cNvPr>
          <p:cNvSpPr/>
          <p:nvPr/>
        </p:nvSpPr>
        <p:spPr>
          <a:xfrm>
            <a:off x="2265194" y="2474103"/>
            <a:ext cx="2463387" cy="484632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8708B-1C5D-47D2-B664-75F387513982}"/>
              </a:ext>
            </a:extLst>
          </p:cNvPr>
          <p:cNvSpPr txBox="1"/>
          <p:nvPr/>
        </p:nvSpPr>
        <p:spPr>
          <a:xfrm>
            <a:off x="4617206" y="1148308"/>
            <a:ext cx="6620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Силовая характеристика узла компенсатор - цепь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449083-4C5A-4E23-B396-E12132ABF52B}"/>
              </a:ext>
            </a:extLst>
          </p:cNvPr>
          <p:cNvSpPr txBox="1"/>
          <p:nvPr/>
        </p:nvSpPr>
        <p:spPr>
          <a:xfrm>
            <a:off x="10541682" y="4065563"/>
            <a:ext cx="1578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Увеличено</a:t>
            </a:r>
          </a:p>
        </p:txBody>
      </p:sp>
    </p:spTree>
    <p:extLst>
      <p:ext uri="{BB962C8B-B14F-4D97-AF65-F5344CB8AC3E}">
        <p14:creationId xmlns:p14="http://schemas.microsoft.com/office/powerpoint/2010/main" val="173382596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5236" y="612775"/>
            <a:ext cx="7490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Контактные силы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10E125-290B-48C4-88B3-D0DD00C9C656}"/>
              </a:ext>
            </a:extLst>
          </p:cNvPr>
          <p:cNvSpPr txBox="1"/>
          <p:nvPr/>
        </p:nvSpPr>
        <p:spPr>
          <a:xfrm>
            <a:off x="2508105" y="1303645"/>
            <a:ext cx="7584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скользуны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неподвижная рама – точка - кривая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C8B7F5-1857-4882-8BFA-81A4F9FC2F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37" y="4893347"/>
            <a:ext cx="5531129" cy="24859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A4AB6F-265A-4F85-A668-1367BB9D3F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" y="1748770"/>
            <a:ext cx="5371301" cy="297165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78C6694-CE5A-4042-A347-2E85F4DD54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04" y="2347123"/>
            <a:ext cx="6228141" cy="2373302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BF6CF0B-ACB4-4188-A8AB-AB653F326476}"/>
              </a:ext>
            </a:extLst>
          </p:cNvPr>
          <p:cNvCxnSpPr>
            <a:cxnSpLocks/>
          </p:cNvCxnSpPr>
          <p:nvPr/>
        </p:nvCxnSpPr>
        <p:spPr>
          <a:xfrm flipV="1">
            <a:off x="8118673" y="2976438"/>
            <a:ext cx="0" cy="76437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395B1D74-446C-4998-84DB-0720DBFA0802}"/>
              </a:ext>
            </a:extLst>
          </p:cNvPr>
          <p:cNvCxnSpPr>
            <a:cxnSpLocks/>
          </p:cNvCxnSpPr>
          <p:nvPr/>
        </p:nvCxnSpPr>
        <p:spPr>
          <a:xfrm flipV="1">
            <a:off x="10093686" y="2976438"/>
            <a:ext cx="0" cy="76437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EB57BA7D-011C-4DB9-BB28-94AD02C4CF99}"/>
              </a:ext>
            </a:extLst>
          </p:cNvPr>
          <p:cNvCxnSpPr>
            <a:cxnSpLocks/>
          </p:cNvCxnSpPr>
          <p:nvPr/>
        </p:nvCxnSpPr>
        <p:spPr>
          <a:xfrm flipH="1" flipV="1">
            <a:off x="8427494" y="2891330"/>
            <a:ext cx="288032" cy="7200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99BDE4F6-A004-479F-9E39-9BCBF458E95B}"/>
              </a:ext>
            </a:extLst>
          </p:cNvPr>
          <p:cNvCxnSpPr>
            <a:cxnSpLocks/>
          </p:cNvCxnSpPr>
          <p:nvPr/>
        </p:nvCxnSpPr>
        <p:spPr>
          <a:xfrm flipH="1">
            <a:off x="8190681" y="3611410"/>
            <a:ext cx="524846" cy="25913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9174B8D9-ECAB-4AED-B97C-6AC6FE21F3ED}"/>
              </a:ext>
            </a:extLst>
          </p:cNvPr>
          <p:cNvCxnSpPr>
            <a:cxnSpLocks/>
          </p:cNvCxnSpPr>
          <p:nvPr/>
        </p:nvCxnSpPr>
        <p:spPr>
          <a:xfrm flipH="1" flipV="1">
            <a:off x="10387840" y="2877629"/>
            <a:ext cx="288032" cy="7200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799412E5-C9BB-4969-9F90-8AFEF4D4E759}"/>
              </a:ext>
            </a:extLst>
          </p:cNvPr>
          <p:cNvCxnSpPr>
            <a:cxnSpLocks/>
          </p:cNvCxnSpPr>
          <p:nvPr/>
        </p:nvCxnSpPr>
        <p:spPr>
          <a:xfrm flipH="1">
            <a:off x="10151027" y="3597709"/>
            <a:ext cx="524846" cy="25913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>
                <a:extLst>
                  <a:ext uri="{FF2B5EF4-FFF2-40B4-BE49-F238E27FC236}">
                    <a16:creationId xmlns:a16="http://schemas.microsoft.com/office/drawing/2014/main" id="{D269ED69-24E5-479B-BC9A-3478F46947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363658"/>
                  </p:ext>
                </p:extLst>
              </p:nvPr>
            </p:nvGraphicFramePr>
            <p:xfrm>
              <a:off x="7254577" y="4897122"/>
              <a:ext cx="5184576" cy="108676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8432">
                      <a:extLst>
                        <a:ext uri="{9D8B030D-6E8A-4147-A177-3AD203B41FA5}">
                          <a16:colId xmlns:a16="http://schemas.microsoft.com/office/drawing/2014/main" val="288341572"/>
                        </a:ext>
                      </a:extLst>
                    </a:gridCol>
                    <a:gridCol w="1296144">
                      <a:extLst>
                        <a:ext uri="{9D8B030D-6E8A-4147-A177-3AD203B41FA5}">
                          <a16:colId xmlns:a16="http://schemas.microsoft.com/office/drawing/2014/main" val="1775057225"/>
                        </a:ext>
                      </a:extLst>
                    </a:gridCol>
                  </a:tblGrid>
                  <a:tr h="362255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dirty="0"/>
                            <a:t>Параметры нормального контакта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8371604"/>
                      </a:ext>
                    </a:extLst>
                  </a:tr>
                  <a:tr h="362255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dirty="0" err="1"/>
                            <a:t>Коэфф</a:t>
                          </a:r>
                          <a:r>
                            <a:rPr lang="ru-RU" dirty="0"/>
                            <a:t>. Жесткости </a:t>
                          </a:r>
                          <a:r>
                            <a:rPr lang="en-US" dirty="0"/>
                            <a:t>C, </a:t>
                          </a:r>
                          <a:r>
                            <a:rPr lang="ru-RU" dirty="0"/>
                            <a:t>Н/м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143205"/>
                      </a:ext>
                    </a:extLst>
                  </a:tr>
                  <a:tr h="362255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dirty="0" err="1"/>
                            <a:t>Коэфф</a:t>
                          </a:r>
                          <a:r>
                            <a:rPr lang="ru-RU" dirty="0"/>
                            <a:t>. Демпфирования </a:t>
                          </a:r>
                          <a:r>
                            <a:rPr lang="en-US" dirty="0"/>
                            <a:t>D</a:t>
                          </a:r>
                          <a:r>
                            <a:rPr lang="ru-RU" dirty="0"/>
                            <a:t>, Н/с*м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921923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>
                <a:extLst>
                  <a:ext uri="{FF2B5EF4-FFF2-40B4-BE49-F238E27FC236}">
                    <a16:creationId xmlns:a16="http://schemas.microsoft.com/office/drawing/2014/main" id="{D269ED69-24E5-479B-BC9A-3478F46947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363658"/>
                  </p:ext>
                </p:extLst>
              </p:nvPr>
            </p:nvGraphicFramePr>
            <p:xfrm>
              <a:off x="7254577" y="4897122"/>
              <a:ext cx="5184576" cy="108676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8432">
                      <a:extLst>
                        <a:ext uri="{9D8B030D-6E8A-4147-A177-3AD203B41FA5}">
                          <a16:colId xmlns:a16="http://schemas.microsoft.com/office/drawing/2014/main" val="288341572"/>
                        </a:ext>
                      </a:extLst>
                    </a:gridCol>
                    <a:gridCol w="1296144">
                      <a:extLst>
                        <a:ext uri="{9D8B030D-6E8A-4147-A177-3AD203B41FA5}">
                          <a16:colId xmlns:a16="http://schemas.microsoft.com/office/drawing/2014/main" val="1775057225"/>
                        </a:ext>
                      </a:extLst>
                    </a:gridCol>
                  </a:tblGrid>
                  <a:tr h="362255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dirty="0"/>
                            <a:t>Параметры нормального контакта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8371604"/>
                      </a:ext>
                    </a:extLst>
                  </a:tr>
                  <a:tr h="362255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dirty="0" err="1"/>
                            <a:t>Коэфф</a:t>
                          </a:r>
                          <a:r>
                            <a:rPr lang="ru-RU" dirty="0"/>
                            <a:t>. Жесткости </a:t>
                          </a:r>
                          <a:r>
                            <a:rPr lang="en-US" dirty="0"/>
                            <a:t>C, </a:t>
                          </a:r>
                          <a:r>
                            <a:rPr lang="ru-RU" dirty="0"/>
                            <a:t>Н/м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8"/>
                          <a:stretch>
                            <a:fillRect l="-300000" t="-105085" r="-1878" b="-1203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143205"/>
                      </a:ext>
                    </a:extLst>
                  </a:tr>
                  <a:tr h="362255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dirty="0" err="1"/>
                            <a:t>Коэфф</a:t>
                          </a:r>
                          <a:r>
                            <a:rPr lang="ru-RU" dirty="0"/>
                            <a:t>. Демпфирования </a:t>
                          </a:r>
                          <a:r>
                            <a:rPr lang="en-US" dirty="0"/>
                            <a:t>D</a:t>
                          </a:r>
                          <a:r>
                            <a:rPr lang="ru-RU" dirty="0"/>
                            <a:t>, Н/с*м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8"/>
                          <a:stretch>
                            <a:fillRect l="-300000" t="-201667" r="-1878" b="-1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9219237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5171445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5236" y="612775"/>
            <a:ext cx="7490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Контактные силы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10E125-290B-48C4-88B3-D0DD00C9C656}"/>
              </a:ext>
            </a:extLst>
          </p:cNvPr>
          <p:cNvSpPr txBox="1"/>
          <p:nvPr/>
        </p:nvSpPr>
        <p:spPr>
          <a:xfrm>
            <a:off x="2745735" y="1303645"/>
            <a:ext cx="7109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кулиса – неподвижная рама – точка - кривая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0AC8017-FC80-484C-91ED-07C1D1383C59}"/>
              </a:ext>
            </a:extLst>
          </p:cNvPr>
          <p:cNvGrpSpPr/>
          <p:nvPr/>
        </p:nvGrpSpPr>
        <p:grpSpPr>
          <a:xfrm>
            <a:off x="4921" y="2020820"/>
            <a:ext cx="6390482" cy="2120029"/>
            <a:chOff x="211833" y="1948293"/>
            <a:chExt cx="6390482" cy="2120029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6274AF68-5E99-46B0-9D45-894DE9323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33" y="1948293"/>
              <a:ext cx="6390482" cy="2120029"/>
            </a:xfrm>
            <a:prstGeom prst="rect">
              <a:avLst/>
            </a:prstGeom>
          </p:spPr>
        </p:pic>
        <p:sp>
          <p:nvSpPr>
            <p:cNvPr id="11" name="Стрелка: вниз 10">
              <a:extLst>
                <a:ext uri="{FF2B5EF4-FFF2-40B4-BE49-F238E27FC236}">
                  <a16:creationId xmlns:a16="http://schemas.microsoft.com/office/drawing/2014/main" id="{66DF42DB-FBB8-4750-984F-FCEFBF4DA98A}"/>
                </a:ext>
              </a:extLst>
            </p:cNvPr>
            <p:cNvSpPr/>
            <p:nvPr/>
          </p:nvSpPr>
          <p:spPr>
            <a:xfrm>
              <a:off x="4302249" y="2577608"/>
              <a:ext cx="288032" cy="558489"/>
            </a:xfrm>
            <a:prstGeom prst="downArrow">
              <a:avLst/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84A0C3-14B9-42D1-B18B-45A2BE20D7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449" y="4383743"/>
            <a:ext cx="6469796" cy="286239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990BDAA5-E8F1-4F5A-A606-5933A6EDF908}"/>
              </a:ext>
            </a:extLst>
          </p:cNvPr>
          <p:cNvSpPr txBox="1"/>
          <p:nvPr/>
        </p:nvSpPr>
        <p:spPr>
          <a:xfrm>
            <a:off x="60297" y="4396359"/>
            <a:ext cx="51698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Кривая связана с телом «кулиса»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нормального контакта</a:t>
            </a:r>
          </a:p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аналогичные контакту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скользуны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– неподвижная рама</a:t>
            </a:r>
          </a:p>
        </p:txBody>
      </p:sp>
    </p:spTree>
    <p:extLst>
      <p:ext uri="{BB962C8B-B14F-4D97-AF65-F5344CB8AC3E}">
        <p14:creationId xmlns:p14="http://schemas.microsoft.com/office/powerpoint/2010/main" val="3495064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268408-9196-4311-8C1F-B17F482AEA1D}"/>
              </a:ext>
            </a:extLst>
          </p:cNvPr>
          <p:cNvSpPr txBox="1"/>
          <p:nvPr/>
        </p:nvSpPr>
        <p:spPr>
          <a:xfrm>
            <a:off x="4065022" y="612775"/>
            <a:ext cx="4650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моделирования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6B46C1-E4B8-4AE5-A9C0-58660BF08E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3" y="3366492"/>
            <a:ext cx="4934396" cy="36251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CDB1D3E-63C3-41F1-B935-FC5CFF23EC18}"/>
              </a:ext>
            </a:extLst>
          </p:cNvPr>
          <p:cNvSpPr txBox="1"/>
          <p:nvPr/>
        </p:nvSpPr>
        <p:spPr>
          <a:xfrm>
            <a:off x="7326585" y="2646412"/>
            <a:ext cx="5007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статического равновесия</a:t>
            </a:r>
          </a:p>
        </p:txBody>
      </p:sp>
      <p:pic>
        <p:nvPicPr>
          <p:cNvPr id="2" name="um_compressed">
            <a:hlinkClick r:id="" action="ppaction://media"/>
            <a:extLst>
              <a:ext uri="{FF2B5EF4-FFF2-40B4-BE49-F238E27FC236}">
                <a16:creationId xmlns:a16="http://schemas.microsoft.com/office/drawing/2014/main" id="{4FDF9481-19FE-41D7-9585-4D2A805096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3791" y="1519237"/>
            <a:ext cx="6156325" cy="484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152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" name="Рисунок 5119">
            <a:extLst>
              <a:ext uri="{FF2B5EF4-FFF2-40B4-BE49-F238E27FC236}">
                <a16:creationId xmlns:a16="http://schemas.microsoft.com/office/drawing/2014/main" id="{464CDBB8-C31A-4355-B7E1-78D128C29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82" y="1854324"/>
            <a:ext cx="5970587" cy="5166693"/>
          </a:xfrm>
          <a:prstGeom prst="rect">
            <a:avLst/>
          </a:prstGeom>
        </p:spPr>
      </p:pic>
      <p:pic>
        <p:nvPicPr>
          <p:cNvPr id="5122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268408-9196-4311-8C1F-B17F482AEA1D}"/>
              </a:ext>
            </a:extLst>
          </p:cNvPr>
          <p:cNvSpPr txBox="1"/>
          <p:nvPr/>
        </p:nvSpPr>
        <p:spPr>
          <a:xfrm>
            <a:off x="4065022" y="612775"/>
            <a:ext cx="4650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моделирования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FC7FD-624B-472C-B162-1AF9A5303C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4537" y="4650764"/>
            <a:ext cx="5486876" cy="2658086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B45746-471E-4FA7-95DF-294EF76614F4}"/>
              </a:ext>
            </a:extLst>
          </p:cNvPr>
          <p:cNvGrpSpPr/>
          <p:nvPr/>
        </p:nvGrpSpPr>
        <p:grpSpPr>
          <a:xfrm>
            <a:off x="6900634" y="1785995"/>
            <a:ext cx="5480779" cy="2664183"/>
            <a:chOff x="6894537" y="1342261"/>
            <a:chExt cx="5480779" cy="2664183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15B699AF-0879-4B24-84A8-A6C650E5A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94537" y="1342261"/>
              <a:ext cx="5480779" cy="266418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878CDF8-90F9-4A72-83CA-A501697CEE99}"/>
                </a:ext>
              </a:extLst>
            </p:cNvPr>
            <p:cNvSpPr txBox="1"/>
            <p:nvPr/>
          </p:nvSpPr>
          <p:spPr>
            <a:xfrm>
              <a:off x="8046665" y="2934444"/>
              <a:ext cx="2064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переходный режим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DDD0572-309D-42E6-B2E0-1AEEBCBBF94F}"/>
                </a:ext>
              </a:extLst>
            </p:cNvPr>
            <p:cNvSpPr txBox="1"/>
            <p:nvPr/>
          </p:nvSpPr>
          <p:spPr>
            <a:xfrm>
              <a:off x="10422929" y="2351186"/>
              <a:ext cx="14175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статическое </a:t>
              </a:r>
              <a:br>
                <a:rPr lang="ru-RU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равновесие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AA1ACC4A-C3BF-4BC5-A2FF-C6AAD5A55DD3}"/>
              </a:ext>
            </a:extLst>
          </p:cNvPr>
          <p:cNvSpPr txBox="1"/>
          <p:nvPr/>
        </p:nvSpPr>
        <p:spPr>
          <a:xfrm>
            <a:off x="6717175" y="1287105"/>
            <a:ext cx="5841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усилий в цепях во времени 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N(t)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" name="Стрелка: вверх 5120">
            <a:extLst>
              <a:ext uri="{FF2B5EF4-FFF2-40B4-BE49-F238E27FC236}">
                <a16:creationId xmlns:a16="http://schemas.microsoft.com/office/drawing/2014/main" id="{3A1EDE44-225C-4343-A841-CA3E6E9D4486}"/>
              </a:ext>
            </a:extLst>
          </p:cNvPr>
          <p:cNvSpPr/>
          <p:nvPr/>
        </p:nvSpPr>
        <p:spPr>
          <a:xfrm rot="19265436">
            <a:off x="5851546" y="6198369"/>
            <a:ext cx="225986" cy="427344"/>
          </a:xfrm>
          <a:prstGeom prst="up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7062F2-BAD5-4DDA-B7D7-A46C316FFB9E}"/>
              </a:ext>
            </a:extLst>
          </p:cNvPr>
          <p:cNvSpPr txBox="1"/>
          <p:nvPr/>
        </p:nvSpPr>
        <p:spPr>
          <a:xfrm>
            <a:off x="382588" y="1287105"/>
            <a:ext cx="617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Усилия в цепях в положении стат. равновесия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76D1BA8-8423-4B49-85A8-9F8E03CA6A41}"/>
                  </a:ext>
                </a:extLst>
              </p:cNvPr>
              <p:cNvSpPr txBox="1"/>
              <p:nvPr/>
            </p:nvSpPr>
            <p:spPr>
              <a:xfrm>
                <a:off x="9956429" y="5729786"/>
                <a:ext cx="13898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=70 </m:t>
                      </m:r>
                      <m:r>
                        <a:rPr lang="ru-RU" sz="1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тс</m:t>
                      </m:r>
                    </m:oMath>
                  </m:oMathPara>
                </a14:m>
                <a:endParaRPr lang="ru-RU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76D1BA8-8423-4B49-85A8-9F8E03CA6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6429" y="5729786"/>
                <a:ext cx="138980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2865480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27259" y="612775"/>
            <a:ext cx="1526444" cy="822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0C6AAA-580A-4722-BC41-B252E9F18864}"/>
              </a:ext>
            </a:extLst>
          </p:cNvPr>
          <p:cNvSpPr txBox="1"/>
          <p:nvPr/>
        </p:nvSpPr>
        <p:spPr>
          <a:xfrm>
            <a:off x="-1" y="2214364"/>
            <a:ext cx="12780963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упрощенной модели, построенной в ПК УМ, удалось достаточно адекватно отразить кинематику турникета.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 усилий в элементах, моделирующих цепи, согласуются с результатами статического расчета в положении равновесия, но тяжело поддаются анализу в переходном процессе. </a:t>
            </a: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моделирования динамики турникета плохо согласуются с практикой натурных     испытаний ж/д турникетов аналогичных конструкций, в ходе которых не наблюдается разрыва цепей.</a:t>
            </a:r>
          </a:p>
        </p:txBody>
      </p:sp>
    </p:spTree>
    <p:extLst>
      <p:ext uri="{BB962C8B-B14F-4D97-AF65-F5344CB8AC3E}">
        <p14:creationId xmlns:p14="http://schemas.microsoft.com/office/powerpoint/2010/main" val="298004254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5317" y="612775"/>
            <a:ext cx="2165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C71E61-BD84-4A1F-8EE0-F03328D9BAA3}"/>
              </a:ext>
            </a:extLst>
          </p:cNvPr>
          <p:cNvSpPr txBox="1"/>
          <p:nvPr/>
        </p:nvSpPr>
        <p:spPr>
          <a:xfrm>
            <a:off x="629444" y="2142356"/>
            <a:ext cx="7309886" cy="334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методы моделирования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«Универсальный Механизм»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245202378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2719" y="612775"/>
            <a:ext cx="2155526" cy="822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21C7A6-3724-4861-9C8E-FBEC9E4C5964}"/>
              </a:ext>
            </a:extLst>
          </p:cNvPr>
          <p:cNvSpPr txBox="1"/>
          <p:nvPr/>
        </p:nvSpPr>
        <p:spPr>
          <a:xfrm>
            <a:off x="1513" y="2839832"/>
            <a:ext cx="12780963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объясняются бесконечно большие скачкообразные изменения усилий в цепях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подобные явления не встречаются в практике эксплуатации ж/д турникетов</a:t>
            </a:r>
          </a:p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аналогичных конструкций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ли данная постановка задачи корректной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Каким может быть критерий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746863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2558" y="2659832"/>
            <a:ext cx="8935844" cy="1344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!!!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300" y="6096408"/>
            <a:ext cx="6814366" cy="1421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В. Семейко, Руководитель группы по вопросам динамики</a:t>
            </a:r>
            <a:endParaRPr 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 </a:t>
            </a:r>
            <a:r>
              <a:rPr lang="en-US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semeyko@giprosm.ru</a:t>
            </a:r>
            <a:endParaRPr 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+7-916-105-25-21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25" y="6174804"/>
            <a:ext cx="4876463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7622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8218" y="600199"/>
            <a:ext cx="168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D42B83-52C2-444B-B75A-5F6B66CF3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8380"/>
            <a:ext cx="6868640" cy="36019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D7A626-356C-4E76-888A-C68C7736019F}"/>
              </a:ext>
            </a:extLst>
          </p:cNvPr>
          <p:cNvSpPr txBox="1"/>
          <p:nvPr/>
        </p:nvSpPr>
        <p:spPr>
          <a:xfrm>
            <a:off x="2632432" y="1343533"/>
            <a:ext cx="7516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Турникетное устройство для перевозки стоек СК 22(26)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0B1F488-29E6-4F53-8494-79CD50AB06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71" y="2359923"/>
            <a:ext cx="5481771" cy="4689153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CB572B0-A519-415F-A58E-13ED2ED9D8C7}"/>
              </a:ext>
            </a:extLst>
          </p:cNvPr>
          <p:cNvGrpSpPr/>
          <p:nvPr/>
        </p:nvGrpSpPr>
        <p:grpSpPr>
          <a:xfrm>
            <a:off x="5310361" y="3400841"/>
            <a:ext cx="2232248" cy="399242"/>
            <a:chOff x="5299934" y="3586095"/>
            <a:chExt cx="1801395" cy="258709"/>
          </a:xfrm>
          <a:solidFill>
            <a:schemeClr val="accent1"/>
          </a:solidFill>
        </p:grpSpPr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CB8EE99F-CDF9-4940-93E1-03069B93A39F}"/>
                </a:ext>
              </a:extLst>
            </p:cNvPr>
            <p:cNvCxnSpPr>
              <a:cxnSpLocks/>
            </p:cNvCxnSpPr>
            <p:nvPr/>
          </p:nvCxnSpPr>
          <p:spPr>
            <a:xfrm>
              <a:off x="5345653" y="3615158"/>
              <a:ext cx="1755676" cy="229646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D0FC1042-3CAE-4164-BD77-BD3A24B7B3E8}"/>
                </a:ext>
              </a:extLst>
            </p:cNvPr>
            <p:cNvSpPr/>
            <p:nvPr/>
          </p:nvSpPr>
          <p:spPr>
            <a:xfrm>
              <a:off x="5299934" y="3586095"/>
              <a:ext cx="45719" cy="45719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2375136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8219" y="600199"/>
            <a:ext cx="168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E1D2FF-7252-440C-9441-29311A6AD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33" y="2521939"/>
            <a:ext cx="5589118" cy="419183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A633542-E939-4696-8DA4-0390F2883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1" y="2471786"/>
            <a:ext cx="5402817" cy="459062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71A6B0-06C7-412A-9E89-CA959A793820}"/>
              </a:ext>
            </a:extLst>
          </p:cNvPr>
          <p:cNvSpPr txBox="1"/>
          <p:nvPr/>
        </p:nvSpPr>
        <p:spPr>
          <a:xfrm>
            <a:off x="2374875" y="1956949"/>
            <a:ext cx="1145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AB59B9-B1C0-4D82-8100-26533FEC876B}"/>
              </a:ext>
            </a:extLst>
          </p:cNvPr>
          <p:cNvSpPr txBox="1"/>
          <p:nvPr/>
        </p:nvSpPr>
        <p:spPr>
          <a:xfrm>
            <a:off x="2511939" y="1370693"/>
            <a:ext cx="7516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Турникетное устройство для перевозки стоек СК 22(26)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3DA0EF-93A0-4A54-9246-52101A07EDDE}"/>
              </a:ext>
            </a:extLst>
          </p:cNvPr>
          <p:cNvSpPr txBox="1"/>
          <p:nvPr/>
        </p:nvSpPr>
        <p:spPr>
          <a:xfrm>
            <a:off x="8442426" y="1971917"/>
            <a:ext cx="2595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Института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D5412A10-FC2F-4006-B9DE-4B1BE3141AC1}"/>
              </a:ext>
            </a:extLst>
          </p:cNvPr>
          <p:cNvSpPr/>
          <p:nvPr/>
        </p:nvSpPr>
        <p:spPr>
          <a:xfrm rot="1886319">
            <a:off x="7401817" y="5425039"/>
            <a:ext cx="458529" cy="969751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8617B17B-CB6A-4BC2-BC8B-6122B02C3F1D}"/>
              </a:ext>
            </a:extLst>
          </p:cNvPr>
          <p:cNvCxnSpPr>
            <a:cxnSpLocks/>
          </p:cNvCxnSpPr>
          <p:nvPr/>
        </p:nvCxnSpPr>
        <p:spPr>
          <a:xfrm flipH="1" flipV="1">
            <a:off x="7649399" y="4824875"/>
            <a:ext cx="200994" cy="6541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6A9032AD-BAF8-49E5-8D9D-4C7511559D36}"/>
              </a:ext>
            </a:extLst>
          </p:cNvPr>
          <p:cNvCxnSpPr>
            <a:cxnSpLocks/>
          </p:cNvCxnSpPr>
          <p:nvPr/>
        </p:nvCxnSpPr>
        <p:spPr>
          <a:xfrm flipH="1">
            <a:off x="5914969" y="4824875"/>
            <a:ext cx="173443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BA3E3BC-072F-4EA1-A9DA-8B201AB92DD5}"/>
              </a:ext>
            </a:extLst>
          </p:cNvPr>
          <p:cNvSpPr txBox="1"/>
          <p:nvPr/>
        </p:nvSpPr>
        <p:spPr>
          <a:xfrm>
            <a:off x="5864721" y="4387026"/>
            <a:ext cx="1834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компенсатор</a:t>
            </a:r>
          </a:p>
        </p:txBody>
      </p:sp>
    </p:spTree>
    <p:extLst>
      <p:ext uri="{BB962C8B-B14F-4D97-AF65-F5344CB8AC3E}">
        <p14:creationId xmlns:p14="http://schemas.microsoft.com/office/powerpoint/2010/main" val="56912705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7047" y="600199"/>
            <a:ext cx="3965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методы расчета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D485B1-97F1-428A-921D-70D7821B18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088" y="3599978"/>
            <a:ext cx="5793215" cy="391842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B206CB9-E9F3-49EE-8EE6-DAE9AB8E83BD}"/>
              </a:ext>
            </a:extLst>
          </p:cNvPr>
          <p:cNvSpPr txBox="1"/>
          <p:nvPr/>
        </p:nvSpPr>
        <p:spPr>
          <a:xfrm>
            <a:off x="629444" y="1638300"/>
            <a:ext cx="5099858" cy="1687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расчета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Усилие натяжения цепи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скользунов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(подвижной рамы)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6B8F51-8893-44F2-A2A6-4DBE6B0456DF}"/>
              </a:ext>
            </a:extLst>
          </p:cNvPr>
          <p:cNvSpPr txBox="1"/>
          <p:nvPr/>
        </p:nvSpPr>
        <p:spPr>
          <a:xfrm>
            <a:off x="6534497" y="1638300"/>
            <a:ext cx="5472608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расчета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Статика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(моделирование в ПК УМ)</a:t>
            </a:r>
          </a:p>
        </p:txBody>
      </p:sp>
    </p:spTree>
    <p:extLst>
      <p:ext uri="{BB962C8B-B14F-4D97-AF65-F5344CB8AC3E}">
        <p14:creationId xmlns:p14="http://schemas.microsoft.com/office/powerpoint/2010/main" val="7640692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2718" y="600199"/>
            <a:ext cx="4454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Моделирование. Нагрузка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9AB5B50-7BE2-420A-A71D-91418C9BCDA2}"/>
              </a:ext>
            </a:extLst>
          </p:cNvPr>
          <p:cNvSpPr txBox="1"/>
          <p:nvPr/>
        </p:nvSpPr>
        <p:spPr>
          <a:xfrm>
            <a:off x="1342952" y="1904514"/>
            <a:ext cx="3329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Нормативный документ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5218B240-746C-4513-9DFC-7CA2A09F30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26" y="2504678"/>
            <a:ext cx="3744418" cy="426477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EE9D09E1-346E-412D-87DD-E0BC3FEEBEB9}"/>
              </a:ext>
            </a:extLst>
          </p:cNvPr>
          <p:cNvSpPr txBox="1"/>
          <p:nvPr/>
        </p:nvSpPr>
        <p:spPr>
          <a:xfrm>
            <a:off x="6162697" y="1904174"/>
            <a:ext cx="61244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Продольная инерционная сила, действующая</a:t>
            </a:r>
          </a:p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груз вместе с жестко связанными с ним</a:t>
            </a:r>
          </a:p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подвижными частями турникетных опор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DE45109-1A9A-4ED4-8361-E6F349F9577A}"/>
                  </a:ext>
                </a:extLst>
              </p:cNvPr>
              <p:cNvSpPr txBox="1"/>
              <p:nvPr/>
            </p:nvSpPr>
            <p:spPr>
              <a:xfrm>
                <a:off x="5668438" y="3163298"/>
                <a:ext cx="7147982" cy="12331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пр</m:t>
                        </m:r>
                      </m:sub>
                    </m:sSub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пр</m:t>
                        </m:r>
                      </m:sub>
                      <m:sup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p>
                    </m:sSubSup>
                    <m:d>
                      <m:dPr>
                        <m:ctrlP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гр</m:t>
                            </m:r>
                          </m:sub>
                        </m:s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2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т</m:t>
                            </m:r>
                          </m:sub>
                        </m:sSub>
                      </m:e>
                    </m:d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=102,5 тс</m:t>
                    </m:r>
                  </m:oMath>
                </a14:m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два турникета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пр</m:t>
                        </m:r>
                      </m:sub>
                    </m:sSub>
                    <m:r>
                      <a:rPr lang="ru-RU" sz="2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пр</m:t>
                        </m:r>
                      </m:sub>
                      <m:sup>
                        <m: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p>
                    </m:sSubSup>
                    <m:d>
                      <m:dPr>
                        <m:ctrlP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гр</m:t>
                            </m:r>
                          </m:sub>
                        </m:sSub>
                        <m:r>
                          <a:rPr lang="ru-RU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n-US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2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т</m:t>
                            </m:r>
                          </m:sub>
                        </m:sSub>
                      </m:e>
                    </m:d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1/2</m:t>
                    </m:r>
                    <m:r>
                      <a:rPr lang="ru-RU" sz="2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51</m:t>
                    </m:r>
                    <m:r>
                      <a:rPr lang="ru-RU" sz="2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r>
                      <a:rPr lang="ru-RU" sz="2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тс</m:t>
                    </m:r>
                  </m:oMath>
                </a14:m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один турникет</a:t>
                </a: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DE45109-1A9A-4ED4-8361-E6F349F95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8438" y="3163298"/>
                <a:ext cx="7147982" cy="1233158"/>
              </a:xfrm>
              <a:prstGeom prst="rect">
                <a:avLst/>
              </a:prstGeom>
              <a:blipFill>
                <a:blip r:embed="rId6"/>
                <a:stretch>
                  <a:fillRect b="-10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49A7E62-2DE6-414D-83F7-C43FA3CB5E09}"/>
                  </a:ext>
                </a:extLst>
              </p:cNvPr>
              <p:cNvSpPr txBox="1"/>
              <p:nvPr/>
            </p:nvSpPr>
            <p:spPr>
              <a:xfrm>
                <a:off x="5688742" y="4436184"/>
                <a:ext cx="6684843" cy="5534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пр</m:t>
                        </m:r>
                      </m:sub>
                      <m:sup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p>
                    </m:sSubSup>
                  </m:oMath>
                </a14:m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удельная продольная инерционная сила, тс/т;</a:t>
                </a: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49A7E62-2DE6-414D-83F7-C43FA3CB5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742" y="4436184"/>
                <a:ext cx="6684843" cy="553485"/>
              </a:xfrm>
              <a:prstGeom prst="rect">
                <a:avLst/>
              </a:prstGeom>
              <a:blipFill>
                <a:blip r:embed="rId7"/>
                <a:stretch>
                  <a:fillRect l="-1094" r="-1823" b="-252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B08AE43D-065E-4285-A22B-F62D013BB184}"/>
                  </a:ext>
                </a:extLst>
              </p:cNvPr>
              <p:cNvSpPr txBox="1"/>
              <p:nvPr/>
            </p:nvSpPr>
            <p:spPr>
              <a:xfrm>
                <a:off x="5688742" y="4989669"/>
                <a:ext cx="3541419" cy="5534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гр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масса груза (стоек), т;</a:t>
                </a:r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B08AE43D-065E-4285-A22B-F62D013BB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742" y="4989669"/>
                <a:ext cx="3541419" cy="553485"/>
              </a:xfrm>
              <a:prstGeom prst="rect">
                <a:avLst/>
              </a:prstGeom>
              <a:blipFill>
                <a:blip r:embed="rId8"/>
                <a:stretch>
                  <a:fillRect l="-3787" r="-430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9596B36-649B-41F5-ADB9-66487883B7A5}"/>
                  </a:ext>
                </a:extLst>
              </p:cNvPr>
              <p:cNvSpPr txBox="1"/>
              <p:nvPr/>
            </p:nvSpPr>
            <p:spPr>
              <a:xfrm>
                <a:off x="5651447" y="5543154"/>
                <a:ext cx="3148234" cy="4876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масса турникета, т;</a:t>
                </a:r>
              </a:p>
            </p:txBody>
          </p:sp>
        </mc:Choice>
        <mc:Fallback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9596B36-649B-41F5-ADB9-66487883B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447" y="5543154"/>
                <a:ext cx="3148234" cy="487634"/>
              </a:xfrm>
              <a:prstGeom prst="rect">
                <a:avLst/>
              </a:prstGeom>
              <a:blipFill>
                <a:blip r:embed="rId9"/>
                <a:stretch>
                  <a:fillRect l="-4255" r="-4836" b="-3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3B101294-F307-4D5D-B31D-4B537F497B7E}"/>
                  </a:ext>
                </a:extLst>
              </p:cNvPr>
              <p:cNvSpPr txBox="1"/>
              <p:nvPr/>
            </p:nvSpPr>
            <p:spPr>
              <a:xfrm>
                <a:off x="5688742" y="6030788"/>
                <a:ext cx="598247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количество подвижных опор в комплекте </a:t>
                </a:r>
              </a:p>
              <a:p>
                <a:r>
                  <a:rPr lang="ru-RU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турникетов, для подвижных </a:t>
                </a:r>
                <a:r>
                  <a:rPr lang="en-US" sz="2400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= 2.</a:t>
                </a:r>
                <a:endPara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3B101294-F307-4D5D-B31D-4B537F497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742" y="6030788"/>
                <a:ext cx="5982472" cy="738664"/>
              </a:xfrm>
              <a:prstGeom prst="rect">
                <a:avLst/>
              </a:prstGeom>
              <a:blipFill>
                <a:blip r:embed="rId10"/>
                <a:stretch>
                  <a:fillRect l="-3055" t="-12397" r="-2138" b="-247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0011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8923" y="600199"/>
            <a:ext cx="4302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Моделирование. Статика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E15D0CA-B311-4953-937A-863D11241335}"/>
              </a:ext>
            </a:extLst>
          </p:cNvPr>
          <p:cNvSpPr txBox="1"/>
          <p:nvPr/>
        </p:nvSpPr>
        <p:spPr>
          <a:xfrm>
            <a:off x="155676" y="1186016"/>
            <a:ext cx="5416547" cy="579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Расчетная схема – расчет хода пружины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DCFB869-5E9A-4994-8CFD-54FE41D8B2C2}"/>
              </a:ext>
            </a:extLst>
          </p:cNvPr>
          <p:cNvSpPr txBox="1"/>
          <p:nvPr/>
        </p:nvSpPr>
        <p:spPr>
          <a:xfrm>
            <a:off x="5735155" y="1186016"/>
            <a:ext cx="6849439" cy="579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Расчетная схема – расчет усилия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натяжения в цепи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6BBA7641-319A-4D65-BE7B-E506C82FECAA}"/>
              </a:ext>
            </a:extLst>
          </p:cNvPr>
          <p:cNvGrpSpPr/>
          <p:nvPr/>
        </p:nvGrpSpPr>
        <p:grpSpPr>
          <a:xfrm>
            <a:off x="1528824" y="1773067"/>
            <a:ext cx="2829537" cy="3765624"/>
            <a:chOff x="241300" y="2014545"/>
            <a:chExt cx="2829537" cy="3765624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37CD18E2-62EE-409B-8466-4EE79757CF17}"/>
                </a:ext>
              </a:extLst>
            </p:cNvPr>
            <p:cNvGrpSpPr/>
            <p:nvPr/>
          </p:nvGrpSpPr>
          <p:grpSpPr>
            <a:xfrm>
              <a:off x="241300" y="2014545"/>
              <a:ext cx="2829537" cy="3677297"/>
              <a:chOff x="-196464" y="2277781"/>
              <a:chExt cx="2829537" cy="3677297"/>
            </a:xfrm>
          </p:grpSpPr>
          <p:grpSp>
            <p:nvGrpSpPr>
              <p:cNvPr id="16" name="Группа 15">
                <a:extLst>
                  <a:ext uri="{FF2B5EF4-FFF2-40B4-BE49-F238E27FC236}">
                    <a16:creationId xmlns:a16="http://schemas.microsoft.com/office/drawing/2014/main" id="{55753A13-1601-465A-BAC4-D5B0F685626F}"/>
                  </a:ext>
                </a:extLst>
              </p:cNvPr>
              <p:cNvGrpSpPr/>
              <p:nvPr/>
            </p:nvGrpSpPr>
            <p:grpSpPr>
              <a:xfrm>
                <a:off x="-196464" y="2298979"/>
                <a:ext cx="2829537" cy="3656099"/>
                <a:chOff x="-196464" y="2298979"/>
                <a:chExt cx="2829537" cy="3656099"/>
              </a:xfrm>
            </p:grpSpPr>
            <p:grpSp>
              <p:nvGrpSpPr>
                <p:cNvPr id="42" name="Группа 41">
                  <a:extLst>
                    <a:ext uri="{FF2B5EF4-FFF2-40B4-BE49-F238E27FC236}">
                      <a16:creationId xmlns:a16="http://schemas.microsoft.com/office/drawing/2014/main" id="{3E2F1869-8F94-4032-9111-E1879BDF44D5}"/>
                    </a:ext>
                  </a:extLst>
                </p:cNvPr>
                <p:cNvGrpSpPr/>
                <p:nvPr/>
              </p:nvGrpSpPr>
              <p:grpSpPr>
                <a:xfrm rot="18588042">
                  <a:off x="1257028" y="2665865"/>
                  <a:ext cx="360040" cy="864096"/>
                  <a:chOff x="1781969" y="2862436"/>
                  <a:chExt cx="360040" cy="864096"/>
                </a:xfrm>
              </p:grpSpPr>
              <p:cxnSp>
                <p:nvCxnSpPr>
                  <p:cNvPr id="11" name="Прямая соединительная линия 10">
                    <a:extLst>
                      <a:ext uri="{FF2B5EF4-FFF2-40B4-BE49-F238E27FC236}">
                        <a16:creationId xmlns:a16="http://schemas.microsoft.com/office/drawing/2014/main" id="{7F9012F6-45C2-4881-88E0-B4E20DEE48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97993" y="2862436"/>
                    <a:ext cx="0" cy="144016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Прямая соединительная линия 19">
                    <a:extLst>
                      <a:ext uri="{FF2B5EF4-FFF2-40B4-BE49-F238E27FC236}">
                        <a16:creationId xmlns:a16="http://schemas.microsoft.com/office/drawing/2014/main" id="{ADCC7191-6DD6-421A-8EAC-86CED3C026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53977" y="3006452"/>
                    <a:ext cx="144016" cy="0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Прямая соединительная линия 21">
                    <a:extLst>
                      <a:ext uri="{FF2B5EF4-FFF2-40B4-BE49-F238E27FC236}">
                        <a16:creationId xmlns:a16="http://schemas.microsoft.com/office/drawing/2014/main" id="{93107B54-257F-4593-9AFE-77635BE392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62361" y="3006452"/>
                    <a:ext cx="279648" cy="10892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Прямая соединительная линия 24">
                    <a:extLst>
                      <a:ext uri="{FF2B5EF4-FFF2-40B4-BE49-F238E27FC236}">
                        <a16:creationId xmlns:a16="http://schemas.microsoft.com/office/drawing/2014/main" id="{1146E40F-C6A3-41B6-B033-34BD095061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62361" y="3115378"/>
                    <a:ext cx="279648" cy="6781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Прямая соединительная линия 29">
                    <a:extLst>
                      <a:ext uri="{FF2B5EF4-FFF2-40B4-BE49-F238E27FC236}">
                        <a16:creationId xmlns:a16="http://schemas.microsoft.com/office/drawing/2014/main" id="{C5B17EDB-58E6-41F3-B45B-3B93CB6C92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51180" y="3183191"/>
                    <a:ext cx="279648" cy="10892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Прямая соединительная линия 30">
                    <a:extLst>
                      <a:ext uri="{FF2B5EF4-FFF2-40B4-BE49-F238E27FC236}">
                        <a16:creationId xmlns:a16="http://schemas.microsoft.com/office/drawing/2014/main" id="{6A8B27C3-073B-4A25-9EE7-09F3674FDF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48383" y="3292113"/>
                    <a:ext cx="279648" cy="6781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Прямая соединительная линия 31">
                    <a:extLst>
                      <a:ext uri="{FF2B5EF4-FFF2-40B4-BE49-F238E27FC236}">
                        <a16:creationId xmlns:a16="http://schemas.microsoft.com/office/drawing/2014/main" id="{0E89CC70-ABAA-470C-AFD4-2EF648B8D2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62361" y="3359926"/>
                    <a:ext cx="265670" cy="11373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Прямая соединительная линия 32">
                    <a:extLst>
                      <a:ext uri="{FF2B5EF4-FFF2-40B4-BE49-F238E27FC236}">
                        <a16:creationId xmlns:a16="http://schemas.microsoft.com/office/drawing/2014/main" id="{A2474446-1FAD-4F62-BA2D-E20E8F89B1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48383" y="3473809"/>
                    <a:ext cx="279648" cy="67813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Прямая соединительная линия 34">
                    <a:extLst>
                      <a:ext uri="{FF2B5EF4-FFF2-40B4-BE49-F238E27FC236}">
                        <a16:creationId xmlns:a16="http://schemas.microsoft.com/office/drawing/2014/main" id="{69FDA295-CAAA-4535-8E1E-1E8C2024BA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48383" y="3541624"/>
                    <a:ext cx="279648" cy="103962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Прямая соединительная линия 37">
                    <a:extLst>
                      <a:ext uri="{FF2B5EF4-FFF2-40B4-BE49-F238E27FC236}">
                        <a16:creationId xmlns:a16="http://schemas.microsoft.com/office/drawing/2014/main" id="{E930FA29-4DDF-454C-89F5-5591E797B0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48383" y="3656905"/>
                    <a:ext cx="279648" cy="0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Прямая соединительная линия 39">
                    <a:extLst>
                      <a:ext uri="{FF2B5EF4-FFF2-40B4-BE49-F238E27FC236}">
                        <a16:creationId xmlns:a16="http://schemas.microsoft.com/office/drawing/2014/main" id="{C81262C0-3FE4-4ECB-9C56-F68799D327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781969" y="3656905"/>
                    <a:ext cx="66414" cy="69627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Прямая соединительная линия 46">
                    <a:extLst>
                      <a:ext uri="{FF2B5EF4-FFF2-40B4-BE49-F238E27FC236}">
                        <a16:creationId xmlns:a16="http://schemas.microsoft.com/office/drawing/2014/main" id="{980D567F-6D54-422D-BF31-2B7E2FB41C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19666" y="3656905"/>
                    <a:ext cx="66414" cy="69627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>
                    <a:extLst>
                      <a:ext uri="{FF2B5EF4-FFF2-40B4-BE49-F238E27FC236}">
                        <a16:creationId xmlns:a16="http://schemas.microsoft.com/office/drawing/2014/main" id="{B6DEDFCC-BEDE-4610-B174-6A68FB074C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061617" y="3655505"/>
                    <a:ext cx="66414" cy="69627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Группа 14">
                  <a:extLst>
                    <a:ext uri="{FF2B5EF4-FFF2-40B4-BE49-F238E27FC236}">
                      <a16:creationId xmlns:a16="http://schemas.microsoft.com/office/drawing/2014/main" id="{94A51A48-BF29-4AAA-B0AE-F6EB2ED73F18}"/>
                    </a:ext>
                  </a:extLst>
                </p:cNvPr>
                <p:cNvGrpSpPr/>
                <p:nvPr/>
              </p:nvGrpSpPr>
              <p:grpSpPr>
                <a:xfrm>
                  <a:off x="-196464" y="2298979"/>
                  <a:ext cx="2829537" cy="3656099"/>
                  <a:chOff x="-196464" y="2298979"/>
                  <a:chExt cx="2829537" cy="3656099"/>
                </a:xfrm>
              </p:grpSpPr>
              <p:grpSp>
                <p:nvGrpSpPr>
                  <p:cNvPr id="13" name="Группа 12">
                    <a:extLst>
                      <a:ext uri="{FF2B5EF4-FFF2-40B4-BE49-F238E27FC236}">
                        <a16:creationId xmlns:a16="http://schemas.microsoft.com/office/drawing/2014/main" id="{FA2031F7-E121-4F25-AF18-B62D5591B921}"/>
                      </a:ext>
                    </a:extLst>
                  </p:cNvPr>
                  <p:cNvGrpSpPr/>
                  <p:nvPr/>
                </p:nvGrpSpPr>
                <p:grpSpPr>
                  <a:xfrm>
                    <a:off x="1025885" y="2790428"/>
                    <a:ext cx="975068" cy="3164650"/>
                    <a:chOff x="1025885" y="2790428"/>
                    <a:chExt cx="975068" cy="3164650"/>
                  </a:xfrm>
                </p:grpSpPr>
                <p:cxnSp>
                  <p:nvCxnSpPr>
                    <p:cNvPr id="3" name="Прямая соединительная линия 2">
                      <a:extLst>
                        <a:ext uri="{FF2B5EF4-FFF2-40B4-BE49-F238E27FC236}">
                          <a16:creationId xmlns:a16="http://schemas.microsoft.com/office/drawing/2014/main" id="{A8F7484F-7571-49B6-BE1A-B822F3722D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3897" y="2790428"/>
                      <a:ext cx="0" cy="3024336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Овал 5">
                      <a:extLst>
                        <a:ext uri="{FF2B5EF4-FFF2-40B4-BE49-F238E27FC236}">
                          <a16:creationId xmlns:a16="http://schemas.microsoft.com/office/drawing/2014/main" id="{AE6CE6C1-87ED-4895-A2FF-0E98212073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889" y="5753608"/>
                      <a:ext cx="144016" cy="122312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9" name="Равнобедренный треугольник 8">
                      <a:extLst>
                        <a:ext uri="{FF2B5EF4-FFF2-40B4-BE49-F238E27FC236}">
                          <a16:creationId xmlns:a16="http://schemas.microsoft.com/office/drawing/2014/main" id="{CB327BB1-55AC-47FA-9AC4-93CE27CD4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5885" y="5832766"/>
                      <a:ext cx="216024" cy="122312"/>
                    </a:xfrm>
                    <a:prstGeom prst="triangl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3" name="Стрелка: влево 42">
                      <a:extLst>
                        <a:ext uri="{FF2B5EF4-FFF2-40B4-BE49-F238E27FC236}">
                          <a16:creationId xmlns:a16="http://schemas.microsoft.com/office/drawing/2014/main" id="{C8241128-F2B7-47EC-8E1D-1C16874F54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63446" y="3872395"/>
                      <a:ext cx="565243" cy="214849"/>
                    </a:xfrm>
                    <a:prstGeom prst="left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9" name="TextBox 68">
                      <a:extLst>
                        <a:ext uri="{FF2B5EF4-FFF2-40B4-BE49-F238E27FC236}">
                          <a16:creationId xmlns:a16="http://schemas.microsoft.com/office/drawing/2014/main" id="{28FE5B21-D451-4883-BAF4-907B44A889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23551" y="4035457"/>
                      <a:ext cx="57740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4" name="Группа 13">
                    <a:extLst>
                      <a:ext uri="{FF2B5EF4-FFF2-40B4-BE49-F238E27FC236}">
                        <a16:creationId xmlns:a16="http://schemas.microsoft.com/office/drawing/2014/main" id="{834111B1-6E24-4443-B28F-C98FF476A997}"/>
                      </a:ext>
                    </a:extLst>
                  </p:cNvPr>
                  <p:cNvGrpSpPr/>
                  <p:nvPr/>
                </p:nvGrpSpPr>
                <p:grpSpPr>
                  <a:xfrm>
                    <a:off x="-196464" y="2802915"/>
                    <a:ext cx="1333966" cy="2948239"/>
                    <a:chOff x="-196464" y="2802915"/>
                    <a:chExt cx="1333966" cy="2948239"/>
                  </a:xfrm>
                </p:grpSpPr>
                <p:cxnSp>
                  <p:nvCxnSpPr>
                    <p:cNvPr id="45" name="Прямая соединительная линия 44">
                      <a:extLst>
                        <a:ext uri="{FF2B5EF4-FFF2-40B4-BE49-F238E27FC236}">
                          <a16:creationId xmlns:a16="http://schemas.microsoft.com/office/drawing/2014/main" id="{E8F75C74-E19C-4959-88C6-B2ABA82F99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697128" y="3979819"/>
                      <a:ext cx="440374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" name="Прямая соединительная линия 57">
                      <a:extLst>
                        <a:ext uri="{FF2B5EF4-FFF2-40B4-BE49-F238E27FC236}">
                          <a16:creationId xmlns:a16="http://schemas.microsoft.com/office/drawing/2014/main" id="{2F278CB9-BFF3-47AC-916C-99F4E3C5173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20650" y="5740144"/>
                      <a:ext cx="1009215" cy="201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Прямая со стрелкой 52">
                      <a:extLst>
                        <a:ext uri="{FF2B5EF4-FFF2-40B4-BE49-F238E27FC236}">
                          <a16:creationId xmlns:a16="http://schemas.microsoft.com/office/drawing/2014/main" id="{E476AF1C-4460-4444-AE7B-AB69C2137B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73857" y="3979819"/>
                      <a:ext cx="0" cy="1762335"/>
                    </a:xfrm>
                    <a:prstGeom prst="straightConnector1">
                      <a:avLst/>
                    </a:prstGeom>
                    <a:ln>
                      <a:headEnd type="triangle"/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" name="Прямая соединительная линия 62">
                      <a:extLst>
                        <a:ext uri="{FF2B5EF4-FFF2-40B4-BE49-F238E27FC236}">
                          <a16:creationId xmlns:a16="http://schemas.microsoft.com/office/drawing/2014/main" id="{B4D08D3B-7506-4331-901C-C7A787D965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20650" y="2802915"/>
                      <a:ext cx="1007515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Прямая со стрелкой 64">
                      <a:extLst>
                        <a:ext uri="{FF2B5EF4-FFF2-40B4-BE49-F238E27FC236}">
                          <a16:creationId xmlns:a16="http://schemas.microsoft.com/office/drawing/2014/main" id="{170DF68E-53D7-4585-AD50-DFC146D400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6136" y="2802915"/>
                      <a:ext cx="0" cy="2948239"/>
                    </a:xfrm>
                    <a:prstGeom prst="straightConnector1">
                      <a:avLst/>
                    </a:prstGeom>
                    <a:ln>
                      <a:headEnd type="triangle"/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1" name="TextBox 60">
                      <a:extLst>
                        <a:ext uri="{FF2B5EF4-FFF2-40B4-BE49-F238E27FC236}">
                          <a16:creationId xmlns:a16="http://schemas.microsoft.com/office/drawing/2014/main" id="{85DB38A4-C8C5-4F68-92EC-3CCE9584664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3969" y="4573317"/>
                      <a:ext cx="69499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ц.т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ED4C2D21-973E-42F6-AB82-B4E3BE55B9C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-196464" y="3868155"/>
                      <a:ext cx="407484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2" name="Группа 11">
                    <a:extLst>
                      <a:ext uri="{FF2B5EF4-FFF2-40B4-BE49-F238E27FC236}">
                        <a16:creationId xmlns:a16="http://schemas.microsoft.com/office/drawing/2014/main" id="{B3A7C784-CD20-46DB-968F-7831F7C10BA0}"/>
                      </a:ext>
                    </a:extLst>
                  </p:cNvPr>
                  <p:cNvGrpSpPr/>
                  <p:nvPr/>
                </p:nvGrpSpPr>
                <p:grpSpPr>
                  <a:xfrm>
                    <a:off x="1015433" y="2298979"/>
                    <a:ext cx="1617640" cy="1366406"/>
                    <a:chOff x="1015433" y="2298979"/>
                    <a:chExt cx="1617640" cy="1366406"/>
                  </a:xfrm>
                </p:grpSpPr>
                <p:cxnSp>
                  <p:nvCxnSpPr>
                    <p:cNvPr id="64" name="Прямая соединительная линия 63">
                      <a:extLst>
                        <a:ext uri="{FF2B5EF4-FFF2-40B4-BE49-F238E27FC236}">
                          <a16:creationId xmlns:a16="http://schemas.microsoft.com/office/drawing/2014/main" id="{30E8AAC9-AA86-45BE-B396-C77C31CA50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46619" y="2802915"/>
                      <a:ext cx="1355430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7" name="Дуга 66">
                      <a:extLst>
                        <a:ext uri="{FF2B5EF4-FFF2-40B4-BE49-F238E27FC236}">
                          <a16:creationId xmlns:a16="http://schemas.microsoft.com/office/drawing/2014/main" id="{68A4B316-3F58-492D-A0B1-7E6C70512145}"/>
                        </a:ext>
                      </a:extLst>
                    </p:cNvPr>
                    <p:cNvSpPr/>
                    <p:nvPr/>
                  </p:nvSpPr>
                  <p:spPr>
                    <a:xfrm rot="4760987">
                      <a:off x="1046894" y="2267518"/>
                      <a:ext cx="1283002" cy="1345923"/>
                    </a:xfrm>
                    <a:prstGeom prst="arc">
                      <a:avLst>
                        <a:gd name="adj1" fmla="val 16166977"/>
                        <a:gd name="adj2" fmla="val 20847267"/>
                      </a:avLst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71" name="Прямая соединительная линия 70">
                      <a:extLst>
                        <a:ext uri="{FF2B5EF4-FFF2-40B4-BE49-F238E27FC236}">
                          <a16:creationId xmlns:a16="http://schemas.microsoft.com/office/drawing/2014/main" id="{05978952-1D80-4AB9-877A-162BF29D16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44791" y="2790428"/>
                      <a:ext cx="939226" cy="874957"/>
                    </a:xfrm>
                    <a:prstGeom prst="line">
                      <a:avLst/>
                    </a:prstGeom>
                    <a:ln>
                      <a:prstDash val="lgDash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9" name="TextBox 78">
                      <a:extLst>
                        <a:ext uri="{FF2B5EF4-FFF2-40B4-BE49-F238E27FC236}">
                          <a16:creationId xmlns:a16="http://schemas.microsoft.com/office/drawing/2014/main" id="{BF2B645F-D445-48A7-A0CF-025DC712AEB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84901" y="3066205"/>
                      <a:ext cx="3481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l-GR" sz="2400" dirty="0">
                          <a:cs typeface="Calibri" panose="020F0502020204030204" pitchFamily="34" charset="0"/>
                        </a:rPr>
                        <a:t>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9F0E0484-B8CC-4370-9CC8-FB28660C6647}"/>
                  </a:ext>
                </a:extLst>
              </p:cNvPr>
              <p:cNvSpPr txBox="1"/>
              <p:nvPr/>
            </p:nvSpPr>
            <p:spPr>
              <a:xfrm>
                <a:off x="1139768" y="2277781"/>
                <a:ext cx="13163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sz="2400" dirty="0">
                    <a:cs typeface="Calibri" panose="020F0502020204030204" pitchFamily="34" charset="0"/>
                  </a:rPr>
                  <a:t>Δ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5CDE60C-B8C4-4E79-BA3C-5A0EFB908A17}"/>
                </a:ext>
              </a:extLst>
            </p:cNvPr>
            <p:cNvGrpSpPr/>
            <p:nvPr/>
          </p:nvGrpSpPr>
          <p:grpSpPr>
            <a:xfrm>
              <a:off x="1362368" y="5683315"/>
              <a:ext cx="328757" cy="96854"/>
              <a:chOff x="1362368" y="5683315"/>
              <a:chExt cx="328757" cy="96854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7C43D1C5-FB7D-43E9-B87D-AFA17BB9B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62368" y="5683875"/>
                <a:ext cx="108570" cy="9061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>
                <a:extLst>
                  <a:ext uri="{FF2B5EF4-FFF2-40B4-BE49-F238E27FC236}">
                    <a16:creationId xmlns:a16="http://schemas.microsoft.com/office/drawing/2014/main" id="{7167521F-16CC-4D5A-87F3-5F9B60C36F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5656" y="5689557"/>
                <a:ext cx="108570" cy="9061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>
                <a:extLst>
                  <a:ext uri="{FF2B5EF4-FFF2-40B4-BE49-F238E27FC236}">
                    <a16:creationId xmlns:a16="http://schemas.microsoft.com/office/drawing/2014/main" id="{54823F7C-9399-4371-BC54-770D0F67F2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2555" y="5683315"/>
                <a:ext cx="108570" cy="9061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05755BDA-4DAD-4490-99F4-A9DDA512E865}"/>
                  </a:ext>
                </a:extLst>
              </p:cNvPr>
              <p:cNvSpPr txBox="1"/>
              <p:nvPr/>
            </p:nvSpPr>
            <p:spPr>
              <a:xfrm>
                <a:off x="1202222" y="5652476"/>
                <a:ext cx="4002249" cy="16215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ин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ц.т.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𝐾</m:t>
                          </m:r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func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𝐻</m:t>
                          </m:r>
                        </m:den>
                      </m:f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=1,75 м </m:t>
                      </m:r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⇒</m:t>
                      </m:r>
                    </m:oMath>
                  </m:oMathPara>
                </a14:m>
                <a:br>
                  <a:rPr lang="ru-RU" sz="2400" b="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⟹</m:t>
                    </m:r>
                  </m:oMath>
                </a14:m>
                <a:r>
                  <a:rPr lang="ru-RU" sz="2400" b="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ход пружины будет выбран</a:t>
                </a: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05755BDA-4DAD-4490-99F4-A9DDA512E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222" y="5652476"/>
                <a:ext cx="4002249" cy="1621534"/>
              </a:xfrm>
              <a:prstGeom prst="rect">
                <a:avLst/>
              </a:prstGeom>
              <a:blipFill>
                <a:blip r:embed="rId5"/>
                <a:stretch>
                  <a:fillRect l="-2131" r="-3805" b="-10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3403F9-A140-47E1-849D-937639E298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3069" y="2115220"/>
            <a:ext cx="4477741" cy="34172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0528818-5354-4932-9F3F-761462709786}"/>
                  </a:ext>
                </a:extLst>
              </p:cNvPr>
              <p:cNvSpPr txBox="1"/>
              <p:nvPr/>
            </p:nvSpPr>
            <p:spPr>
              <a:xfrm>
                <a:off x="6434772" y="5663369"/>
                <a:ext cx="4589205" cy="173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𝑀𝑔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ин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</m:func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=73 тс</m:t>
                      </m:r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⇒</m:t>
                      </m:r>
                    </m:oMath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⟹36,5 тс на одну цепь</m:t>
                      </m:r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разр.</m:t>
                          </m:r>
                        </m:sub>
                      </m:sSub>
                    </m:oMath>
                  </m:oMathPara>
                </a14:m>
                <a:endParaRPr lang="ru-RU" sz="2400" b="0" dirty="0">
                  <a:solidFill>
                    <a:schemeClr val="tx2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0528818-5354-4932-9F3F-7614627097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4772" y="5663369"/>
                <a:ext cx="4589205" cy="173521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317867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2754" y="612775"/>
            <a:ext cx="119754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программном комплексе «Универсальный Механизм»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F1F271-76BF-495A-9B7A-C0EE21414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43" y="1859552"/>
            <a:ext cx="5514028" cy="46851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F1D317-A5CD-400A-82A7-FC45C0E40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497" y="1730062"/>
            <a:ext cx="6067794" cy="4814612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D85099FC-3A9C-4842-BA1F-9C445F850170}"/>
              </a:ext>
            </a:extLst>
          </p:cNvPr>
          <p:cNvSpPr/>
          <p:nvPr/>
        </p:nvSpPr>
        <p:spPr>
          <a:xfrm>
            <a:off x="5807793" y="3942556"/>
            <a:ext cx="978408" cy="48463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37563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809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50800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0" y="-236538"/>
            <a:ext cx="241300" cy="47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9324" tIns="59662" rIns="119324" bIns="59662" anchor="ctr">
            <a:spAutoFit/>
          </a:bodyPr>
          <a:lstStyle>
            <a:lvl1pPr defTabSz="1279525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39813" indent="-400050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320675" defTabSz="12795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39963" indent="-319088" defTabSz="1279525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9725" indent="-319088" defTabSz="1279525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69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41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513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8525" indent="-319088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5126" name="Номер слайда 9"/>
          <p:cNvSpPr txBox="1">
            <a:spLocks noGrp="1"/>
          </p:cNvSpPr>
          <p:nvPr/>
        </p:nvSpPr>
        <p:spPr bwMode="auto">
          <a:xfrm>
            <a:off x="9159875" y="7308850"/>
            <a:ext cx="2982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324" tIns="59662" rIns="119324" bIns="59662" anchor="ctr"/>
          <a:lstStyle>
            <a:lvl1pPr defTabSz="1192213">
              <a:spcBef>
                <a:spcPct val="20000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68375" indent="-371475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490663" indent="-298450" defTabSz="1192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87563" indent="-296863" defTabSz="1192213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82875" indent="-296863" defTabSz="1192213">
              <a:spcBef>
                <a:spcPct val="20000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00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5972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544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11675" indent="-296863" defTabSz="1192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2108FF-D6E8-42B8-BED0-57C647E517A5}" type="slidenum">
              <a:rPr lang="ru-RU" altLang="ru-RU" sz="2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40144" y="612775"/>
            <a:ext cx="530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в ПК УМ. Тела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48919E8-D5BC-47C7-A80D-F629916095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33" y="1748770"/>
            <a:ext cx="5112568" cy="4056669"/>
          </a:xfrm>
          <a:prstGeom prst="rect">
            <a:avLst/>
          </a:prstGeom>
        </p:spPr>
      </p:pic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486DB658-7430-485C-9C60-834E36DB096B}"/>
              </a:ext>
            </a:extLst>
          </p:cNvPr>
          <p:cNvGrpSpPr/>
          <p:nvPr/>
        </p:nvGrpSpPr>
        <p:grpSpPr>
          <a:xfrm>
            <a:off x="3222129" y="1148378"/>
            <a:ext cx="3364299" cy="853969"/>
            <a:chOff x="3222129" y="1148378"/>
            <a:chExt cx="3364299" cy="853969"/>
          </a:xfrm>
        </p:grpSpPr>
        <p:cxnSp>
          <p:nvCxnSpPr>
            <p:cNvPr id="9" name="Прямая со стрелкой 8">
              <a:extLst>
                <a:ext uri="{FF2B5EF4-FFF2-40B4-BE49-F238E27FC236}">
                  <a16:creationId xmlns:a16="http://schemas.microsoft.com/office/drawing/2014/main" id="{8B260462-7015-4D02-8D5D-B05D564769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2129" y="1591408"/>
              <a:ext cx="803276" cy="410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0EF100FF-F1F6-4545-8E33-1CBBEFC14A2E}"/>
                </a:ext>
              </a:extLst>
            </p:cNvPr>
            <p:cNvCxnSpPr>
              <a:cxnSpLocks/>
            </p:cNvCxnSpPr>
            <p:nvPr/>
          </p:nvCxnSpPr>
          <p:spPr>
            <a:xfrm>
              <a:off x="4025405" y="1591408"/>
              <a:ext cx="25610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5D5E7C2-785A-4652-8711-687B02E46DA9}"/>
                </a:ext>
              </a:extLst>
            </p:cNvPr>
            <p:cNvSpPr txBox="1"/>
            <p:nvPr/>
          </p:nvSpPr>
          <p:spPr>
            <a:xfrm>
              <a:off x="4074082" y="1148378"/>
              <a:ext cx="24890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стойки 5-го яруса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F5645419-D00F-470F-8ABF-5B30AAF45F7C}"/>
              </a:ext>
            </a:extLst>
          </p:cNvPr>
          <p:cNvGrpSpPr/>
          <p:nvPr/>
        </p:nvGrpSpPr>
        <p:grpSpPr>
          <a:xfrm>
            <a:off x="3222129" y="1678538"/>
            <a:ext cx="3364299" cy="897046"/>
            <a:chOff x="3222129" y="1678538"/>
            <a:chExt cx="3364299" cy="897046"/>
          </a:xfrm>
        </p:grpSpPr>
        <p:cxnSp>
          <p:nvCxnSpPr>
            <p:cNvPr id="23" name="Прямая со стрелкой 22">
              <a:extLst>
                <a:ext uri="{FF2B5EF4-FFF2-40B4-BE49-F238E27FC236}">
                  <a16:creationId xmlns:a16="http://schemas.microsoft.com/office/drawing/2014/main" id="{6E5A450B-2D39-4E01-BE33-219A14A6FD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2129" y="2164645"/>
              <a:ext cx="803276" cy="410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CFA954BB-402C-4AF3-8B6B-932589AB0ABD}"/>
                </a:ext>
              </a:extLst>
            </p:cNvPr>
            <p:cNvCxnSpPr>
              <a:cxnSpLocks/>
            </p:cNvCxnSpPr>
            <p:nvPr/>
          </p:nvCxnSpPr>
          <p:spPr>
            <a:xfrm>
              <a:off x="4025405" y="2164645"/>
              <a:ext cx="25610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730F680-A5C7-4D41-BB4C-A8A9DC6504A6}"/>
                </a:ext>
              </a:extLst>
            </p:cNvPr>
            <p:cNvSpPr txBox="1"/>
            <p:nvPr/>
          </p:nvSpPr>
          <p:spPr>
            <a:xfrm>
              <a:off x="4065260" y="1678538"/>
              <a:ext cx="24890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стойки 4-го яруса</a:t>
              </a: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7DBF9915-98DC-4F7C-BA1F-B183C57B3313}"/>
              </a:ext>
            </a:extLst>
          </p:cNvPr>
          <p:cNvGrpSpPr/>
          <p:nvPr/>
        </p:nvGrpSpPr>
        <p:grpSpPr>
          <a:xfrm>
            <a:off x="3198798" y="2341102"/>
            <a:ext cx="3364299" cy="897966"/>
            <a:chOff x="3198798" y="2341102"/>
            <a:chExt cx="3364299" cy="897966"/>
          </a:xfrm>
        </p:grpSpPr>
        <p:cxnSp>
          <p:nvCxnSpPr>
            <p:cNvPr id="26" name="Прямая со стрелкой 25">
              <a:extLst>
                <a:ext uri="{FF2B5EF4-FFF2-40B4-BE49-F238E27FC236}">
                  <a16:creationId xmlns:a16="http://schemas.microsoft.com/office/drawing/2014/main" id="{5192E50F-A190-4990-9E15-C8E4F49BFA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98798" y="2828129"/>
              <a:ext cx="803276" cy="410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0C790B85-F2CC-4DE9-8E32-0D36D45FBE2F}"/>
                </a:ext>
              </a:extLst>
            </p:cNvPr>
            <p:cNvCxnSpPr>
              <a:cxnSpLocks/>
            </p:cNvCxnSpPr>
            <p:nvPr/>
          </p:nvCxnSpPr>
          <p:spPr>
            <a:xfrm>
              <a:off x="4002074" y="2828129"/>
              <a:ext cx="25610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83AB4B-0C56-46FB-AA7D-34E004B3AEB1}"/>
                </a:ext>
              </a:extLst>
            </p:cNvPr>
            <p:cNvSpPr txBox="1"/>
            <p:nvPr/>
          </p:nvSpPr>
          <p:spPr>
            <a:xfrm>
              <a:off x="4074082" y="2341102"/>
              <a:ext cx="24890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стойки 3-го яруса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45385862-E6AE-4E6F-9B00-159A01276001}"/>
              </a:ext>
            </a:extLst>
          </p:cNvPr>
          <p:cNvGrpSpPr/>
          <p:nvPr/>
        </p:nvGrpSpPr>
        <p:grpSpPr>
          <a:xfrm>
            <a:off x="3220980" y="2993591"/>
            <a:ext cx="3364299" cy="896060"/>
            <a:chOff x="3220980" y="2993591"/>
            <a:chExt cx="3364299" cy="896060"/>
          </a:xfrm>
        </p:grpSpPr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C9A0A6B9-A29E-4675-8189-1E2FD780BC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0980" y="3478712"/>
              <a:ext cx="803276" cy="410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1519541A-8393-4BCA-8A0C-1051D0053225}"/>
                </a:ext>
              </a:extLst>
            </p:cNvPr>
            <p:cNvCxnSpPr>
              <a:cxnSpLocks/>
            </p:cNvCxnSpPr>
            <p:nvPr/>
          </p:nvCxnSpPr>
          <p:spPr>
            <a:xfrm>
              <a:off x="4024256" y="3478712"/>
              <a:ext cx="25610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554B353-D8AE-4085-A441-E006CC576A36}"/>
                </a:ext>
              </a:extLst>
            </p:cNvPr>
            <p:cNvSpPr txBox="1"/>
            <p:nvPr/>
          </p:nvSpPr>
          <p:spPr>
            <a:xfrm>
              <a:off x="4096264" y="2993591"/>
              <a:ext cx="24890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стойки 2-го яруса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97A8D852-AF83-4144-B2E9-0F975FAE9473}"/>
              </a:ext>
            </a:extLst>
          </p:cNvPr>
          <p:cNvGrpSpPr/>
          <p:nvPr/>
        </p:nvGrpSpPr>
        <p:grpSpPr>
          <a:xfrm>
            <a:off x="3189976" y="3642579"/>
            <a:ext cx="3364299" cy="896060"/>
            <a:chOff x="3189976" y="3642579"/>
            <a:chExt cx="3364299" cy="896060"/>
          </a:xfrm>
        </p:grpSpPr>
        <p:cxnSp>
          <p:nvCxnSpPr>
            <p:cNvPr id="32" name="Прямая со стрелкой 31">
              <a:extLst>
                <a:ext uri="{FF2B5EF4-FFF2-40B4-BE49-F238E27FC236}">
                  <a16:creationId xmlns:a16="http://schemas.microsoft.com/office/drawing/2014/main" id="{6537AF55-4398-4C87-8CA1-1A17421AA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89976" y="4127700"/>
              <a:ext cx="803276" cy="410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A6311447-3A87-4CCD-9E68-F9AB0D292796}"/>
                </a:ext>
              </a:extLst>
            </p:cNvPr>
            <p:cNvCxnSpPr>
              <a:cxnSpLocks/>
            </p:cNvCxnSpPr>
            <p:nvPr/>
          </p:nvCxnSpPr>
          <p:spPr>
            <a:xfrm>
              <a:off x="3993252" y="4127700"/>
              <a:ext cx="25610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7777CC7-8CB8-429F-B155-C5AF6602B330}"/>
                </a:ext>
              </a:extLst>
            </p:cNvPr>
            <p:cNvSpPr txBox="1"/>
            <p:nvPr/>
          </p:nvSpPr>
          <p:spPr>
            <a:xfrm>
              <a:off x="4065260" y="3642579"/>
              <a:ext cx="24890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стойки 1-го яруса</a:t>
              </a:r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A829CCBA-54E2-49C6-BEA5-BBF5AD7B4E7A}"/>
              </a:ext>
            </a:extLst>
          </p:cNvPr>
          <p:cNvGrpSpPr/>
          <p:nvPr/>
        </p:nvGrpSpPr>
        <p:grpSpPr>
          <a:xfrm>
            <a:off x="941123" y="2855106"/>
            <a:ext cx="2097332" cy="1420798"/>
            <a:chOff x="941123" y="2855106"/>
            <a:chExt cx="2097332" cy="1420798"/>
          </a:xfrm>
        </p:grpSpPr>
        <p:cxnSp>
          <p:nvCxnSpPr>
            <p:cNvPr id="37" name="Прямая со стрелкой 36">
              <a:extLst>
                <a:ext uri="{FF2B5EF4-FFF2-40B4-BE49-F238E27FC236}">
                  <a16:creationId xmlns:a16="http://schemas.microsoft.com/office/drawing/2014/main" id="{FC0A5F2C-FF46-49C1-A663-7E58635E5814}"/>
                </a:ext>
              </a:extLst>
            </p:cNvPr>
            <p:cNvCxnSpPr>
              <a:cxnSpLocks/>
            </p:cNvCxnSpPr>
            <p:nvPr/>
          </p:nvCxnSpPr>
          <p:spPr>
            <a:xfrm>
              <a:off x="2353785" y="3316771"/>
              <a:ext cx="684670" cy="9591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BBB49D92-7DB1-4887-A149-16FF2E5317D4}"/>
                </a:ext>
              </a:extLst>
            </p:cNvPr>
            <p:cNvCxnSpPr>
              <a:cxnSpLocks/>
            </p:cNvCxnSpPr>
            <p:nvPr/>
          </p:nvCxnSpPr>
          <p:spPr>
            <a:xfrm>
              <a:off x="941123" y="3317126"/>
              <a:ext cx="14126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6CA1C65-0614-46D9-8964-E8EF7421D41F}"/>
                </a:ext>
              </a:extLst>
            </p:cNvPr>
            <p:cNvSpPr txBox="1"/>
            <p:nvPr/>
          </p:nvSpPr>
          <p:spPr>
            <a:xfrm>
              <a:off x="988218" y="2855106"/>
              <a:ext cx="13147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бандажи</a:t>
              </a: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9FBD71AA-F181-423A-A477-034B19C20A64}"/>
              </a:ext>
            </a:extLst>
          </p:cNvPr>
          <p:cNvGrpSpPr/>
          <p:nvPr/>
        </p:nvGrpSpPr>
        <p:grpSpPr>
          <a:xfrm>
            <a:off x="3274307" y="5259804"/>
            <a:ext cx="3015827" cy="1007300"/>
            <a:chOff x="3274307" y="5259804"/>
            <a:chExt cx="3015827" cy="1007300"/>
          </a:xfrm>
        </p:grpSpPr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DCB6EDF6-77A5-448E-819A-313B343E7AA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74307" y="5259804"/>
              <a:ext cx="703682" cy="10073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AF03120D-FE97-438F-A801-AAA4544082AB}"/>
                </a:ext>
              </a:extLst>
            </p:cNvPr>
            <p:cNvCxnSpPr>
              <a:cxnSpLocks/>
            </p:cNvCxnSpPr>
            <p:nvPr/>
          </p:nvCxnSpPr>
          <p:spPr>
            <a:xfrm>
              <a:off x="3977989" y="6267104"/>
              <a:ext cx="231214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D05C35C-8199-453C-BFE8-76150AAF3175}"/>
                </a:ext>
              </a:extLst>
            </p:cNvPr>
            <p:cNvSpPr txBox="1"/>
            <p:nvPr/>
          </p:nvSpPr>
          <p:spPr>
            <a:xfrm>
              <a:off x="3972104" y="5795740"/>
              <a:ext cx="23153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подвижная рама</a:t>
              </a:r>
            </a:p>
          </p:txBody>
        </p:sp>
      </p:grp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90E49FF2-0807-4273-A29D-DD39B1B4244F}"/>
              </a:ext>
            </a:extLst>
          </p:cNvPr>
          <p:cNvCxnSpPr>
            <a:cxnSpLocks/>
          </p:cNvCxnSpPr>
          <p:nvPr/>
        </p:nvCxnSpPr>
        <p:spPr>
          <a:xfrm flipV="1">
            <a:off x="1997993" y="5138638"/>
            <a:ext cx="355792" cy="12521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>
            <a:extLst>
              <a:ext uri="{FF2B5EF4-FFF2-40B4-BE49-F238E27FC236}">
                <a16:creationId xmlns:a16="http://schemas.microsoft.com/office/drawing/2014/main" id="{87D65519-75A4-4C63-A2AA-A5B5876112C5}"/>
              </a:ext>
            </a:extLst>
          </p:cNvPr>
          <p:cNvCxnSpPr>
            <a:cxnSpLocks/>
          </p:cNvCxnSpPr>
          <p:nvPr/>
        </p:nvCxnSpPr>
        <p:spPr>
          <a:xfrm flipV="1">
            <a:off x="1997993" y="5014914"/>
            <a:ext cx="1460026" cy="1375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2694B366-99CE-41BC-9D01-0B01224BF4C3}"/>
              </a:ext>
            </a:extLst>
          </p:cNvPr>
          <p:cNvCxnSpPr>
            <a:cxnSpLocks/>
          </p:cNvCxnSpPr>
          <p:nvPr/>
        </p:nvCxnSpPr>
        <p:spPr>
          <a:xfrm flipH="1">
            <a:off x="701849" y="6390828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750518FF-C680-4AC9-843E-C262DA15BA69}"/>
              </a:ext>
            </a:extLst>
          </p:cNvPr>
          <p:cNvSpPr txBox="1"/>
          <p:nvPr/>
        </p:nvSpPr>
        <p:spPr>
          <a:xfrm>
            <a:off x="778944" y="5961835"/>
            <a:ext cx="1141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кулисы</a:t>
            </a:r>
          </a:p>
        </p:txBody>
      </p:sp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DB40E18B-5AEE-45FB-9904-9FD281ED36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449" y="2341102"/>
            <a:ext cx="5481771" cy="46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12171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ГС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lnSpc>
            <a:spcPct val="200000"/>
          </a:lnSpc>
          <a:defRPr sz="2400" dirty="0" smtClean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ГСМ" id="{07BD05B5-6760-452D-91DC-0B4B74251F2C}" vid="{30A670D1-B8E4-42A2-A18A-EE606D6A30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ГСМ</Template>
  <TotalTime>45240</TotalTime>
  <Words>610</Words>
  <Application>Microsoft Office PowerPoint</Application>
  <PresentationFormat>Произвольный</PresentationFormat>
  <Paragraphs>143</Paragraphs>
  <Slides>21</Slides>
  <Notes>21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Cambria Math</vt:lpstr>
      <vt:lpstr>Times New Roman</vt:lpstr>
      <vt:lpstr>Wingdings</vt:lpstr>
      <vt:lpstr>ГСМ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NN</dc:creator>
  <cp:lastModifiedBy>BIM-User</cp:lastModifiedBy>
  <cp:revision>1473</cp:revision>
  <cp:lastPrinted>2021-11-17T10:20:37Z</cp:lastPrinted>
  <dcterms:created xsi:type="dcterms:W3CDTF">2015-11-13T08:23:36Z</dcterms:created>
  <dcterms:modified xsi:type="dcterms:W3CDTF">2024-09-09T12:30:51Z</dcterms:modified>
</cp:coreProperties>
</file>