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Lato" panose="020F0502020204030203" pitchFamily="34" charset="0"/>
      <p:regular r:id="rId14"/>
      <p:bold r:id="rId15"/>
      <p:italic r:id="rId16"/>
      <p:boldItalic r:id="rId17"/>
    </p:embeddedFont>
    <p:embeddedFont>
      <p:font typeface="Raleway" pitchFamily="2" charset="-52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75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9fb8d3e3b6_1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9fb8d3e3b6_1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cb9444b3b5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cb9444b3b5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8d68132326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8d68132326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eacead77f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eacead77f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cb9444b3b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cb9444b3b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5c7aa6a03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5c7aa6a035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cb9444b3b5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cb9444b3b5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fe10028b6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fe10028b6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fe10028b65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fe10028b65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fe10028b65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fe10028b65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" name="Google Shape;63;p11"/>
          <p:cNvSpPr txBox="1">
            <a:spLocks noGrp="1"/>
          </p:cNvSpPr>
          <p:nvPr>
            <p:ph type="title" hasCustomPrompt="1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2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ubTitle" idx="1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wiss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/>
        </p:nvSpPr>
        <p:spPr>
          <a:xfrm>
            <a:off x="776250" y="2618200"/>
            <a:ext cx="7903500" cy="21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636"/>
              <a:buNone/>
            </a:pPr>
            <a:br>
              <a:rPr lang="ru" sz="1275"/>
            </a:br>
            <a:r>
              <a:rPr lang="ru">
                <a:solidFill>
                  <a:schemeClr val="dk2"/>
                </a:solidFill>
              </a:rPr>
              <a:t>докладчик:</a:t>
            </a:r>
            <a:endParaRPr>
              <a:solidFill>
                <a:schemeClr val="dk2"/>
              </a:solidFill>
            </a:endParaRPr>
          </a:p>
          <a:p>
            <a:pPr marL="0" lvl="0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18"/>
              <a:buFont typeface="Arial"/>
              <a:buNone/>
            </a:pPr>
            <a:r>
              <a:rPr lang="ru">
                <a:solidFill>
                  <a:schemeClr val="dk2"/>
                </a:solidFill>
              </a:rPr>
              <a:t>аспирант каф. </a:t>
            </a:r>
            <a:br>
              <a:rPr lang="ru">
                <a:solidFill>
                  <a:schemeClr val="dk2"/>
                </a:solidFill>
              </a:rPr>
            </a:br>
            <a:r>
              <a:rPr lang="ru">
                <a:solidFill>
                  <a:schemeClr val="dk2"/>
                </a:solidFill>
              </a:rPr>
              <a:t>«Вагоны и вагонное хозяйство»  </a:t>
            </a:r>
            <a:endParaRPr>
              <a:solidFill>
                <a:schemeClr val="dk2"/>
              </a:solidFill>
            </a:endParaRPr>
          </a:p>
          <a:p>
            <a:pPr marL="0" lvl="0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18"/>
              <a:buFont typeface="Arial"/>
              <a:buNone/>
            </a:pPr>
            <a:r>
              <a:rPr lang="ru" i="1">
                <a:solidFill>
                  <a:schemeClr val="dk2"/>
                </a:solidFill>
              </a:rPr>
              <a:t>Хамраева Э. Р.</a:t>
            </a:r>
            <a:endParaRPr i="1">
              <a:solidFill>
                <a:schemeClr val="dk2"/>
              </a:solidFill>
            </a:endParaRPr>
          </a:p>
          <a:p>
            <a:pPr marL="0" lvl="0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18"/>
              <a:buFont typeface="Arial"/>
              <a:buNone/>
            </a:pPr>
            <a:endParaRPr>
              <a:solidFill>
                <a:schemeClr val="dk2"/>
              </a:solidFill>
            </a:endParaRPr>
          </a:p>
          <a:p>
            <a:pPr marL="0" lvl="0" indent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18"/>
              <a:buFont typeface="Arial"/>
              <a:buNone/>
            </a:pPr>
            <a:r>
              <a:rPr lang="ru">
                <a:solidFill>
                  <a:schemeClr val="dk2"/>
                </a:solidFill>
              </a:rPr>
              <a:t>научный руководитель:</a:t>
            </a:r>
            <a:br>
              <a:rPr lang="ru">
                <a:solidFill>
                  <a:schemeClr val="dk2"/>
                </a:solidFill>
              </a:rPr>
            </a:br>
            <a:r>
              <a:rPr lang="ru">
                <a:solidFill>
                  <a:schemeClr val="dk2"/>
                </a:solidFill>
              </a:rPr>
              <a:t>д.т.н., профессор</a:t>
            </a:r>
            <a:br>
              <a:rPr lang="ru">
                <a:solidFill>
                  <a:schemeClr val="dk2"/>
                </a:solidFill>
              </a:rPr>
            </a:br>
            <a:r>
              <a:rPr lang="ru" i="1">
                <a:solidFill>
                  <a:schemeClr val="dk2"/>
                </a:solidFill>
              </a:rPr>
              <a:t>Бороненко Ю.П.</a:t>
            </a:r>
            <a:endParaRPr sz="1275">
              <a:solidFill>
                <a:schemeClr val="dk2"/>
              </a:solidFill>
            </a:endParaRPr>
          </a:p>
        </p:txBody>
      </p:sp>
      <p:sp>
        <p:nvSpPr>
          <p:cNvPr id="73" name="Google Shape;73;p13"/>
          <p:cNvSpPr txBox="1"/>
          <p:nvPr/>
        </p:nvSpPr>
        <p:spPr>
          <a:xfrm>
            <a:off x="1603950" y="1957975"/>
            <a:ext cx="6088500" cy="7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600">
                <a:solidFill>
                  <a:schemeClr val="dk2"/>
                </a:solidFill>
              </a:rPr>
              <a:t>ВЫБОР КОНСТРУКТИВНЫХ РЕШЕНИЙ ДЛЯ ТЕЛЕЖКИ ВАГОНА С МАЛОЙ МАССОЙ ТАРЫ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74" name="Google Shape;7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1575" y="103725"/>
            <a:ext cx="886051" cy="9117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/>
        </p:nvSpPr>
        <p:spPr>
          <a:xfrm>
            <a:off x="28950" y="440625"/>
            <a:ext cx="9086100" cy="10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FFFFFF"/>
                </a:solidFill>
              </a:rPr>
              <a:t>Федеральное государственное образовательное учреждение</a:t>
            </a:r>
            <a:br>
              <a:rPr lang="ru" sz="1300">
                <a:solidFill>
                  <a:srgbClr val="FFFFFF"/>
                </a:solidFill>
              </a:rPr>
            </a:br>
            <a:r>
              <a:rPr lang="ru" sz="1300">
                <a:solidFill>
                  <a:srgbClr val="FFFFFF"/>
                </a:solidFill>
              </a:rPr>
              <a:t> высшего образования</a:t>
            </a:r>
            <a:br>
              <a:rPr lang="ru" sz="1300">
                <a:solidFill>
                  <a:srgbClr val="FFFFFF"/>
                </a:solidFill>
              </a:rPr>
            </a:br>
            <a:r>
              <a:rPr lang="ru" sz="1300">
                <a:solidFill>
                  <a:srgbClr val="FFFFFF"/>
                </a:solidFill>
              </a:rPr>
              <a:t> «ПЕТЕРБУРГСКИЙ</a:t>
            </a:r>
            <a:br>
              <a:rPr lang="ru" sz="1300">
                <a:solidFill>
                  <a:srgbClr val="FFFFFF"/>
                </a:solidFill>
              </a:rPr>
            </a:br>
            <a:r>
              <a:rPr lang="ru" sz="1300">
                <a:solidFill>
                  <a:srgbClr val="FFFFFF"/>
                </a:solidFill>
              </a:rPr>
              <a:t> ГОСУДАРСТВЕННЫЙ УНИВЕРСИТЕТ ПУТЕЙ СООБЩЕНИЯ ИМПЕРАТОРА АЛЕКСАНДРА I»</a:t>
            </a:r>
            <a:endParaRPr sz="13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/>
          <p:nvPr/>
        </p:nvSpPr>
        <p:spPr>
          <a:xfrm>
            <a:off x="61675" y="4402500"/>
            <a:ext cx="700800" cy="662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10</a:t>
            </a:r>
            <a:endParaRPr/>
          </a:p>
        </p:txBody>
      </p:sp>
      <p:sp>
        <p:nvSpPr>
          <p:cNvPr id="150" name="Google Shape;150;p22"/>
          <p:cNvSpPr txBox="1"/>
          <p:nvPr/>
        </p:nvSpPr>
        <p:spPr>
          <a:xfrm>
            <a:off x="703800" y="1039600"/>
            <a:ext cx="77364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 b="1">
                <a:solidFill>
                  <a:schemeClr val="lt2"/>
                </a:solidFill>
              </a:rPr>
              <a:t>Заключение</a:t>
            </a:r>
            <a:endParaRPr sz="2300" b="1">
              <a:solidFill>
                <a:schemeClr val="lt2"/>
              </a:solidFill>
            </a:endParaRPr>
          </a:p>
        </p:txBody>
      </p:sp>
      <p:sp>
        <p:nvSpPr>
          <p:cNvPr id="151" name="Google Shape;151;p22"/>
          <p:cNvSpPr txBox="1"/>
          <p:nvPr/>
        </p:nvSpPr>
        <p:spPr>
          <a:xfrm>
            <a:off x="1245450" y="1769025"/>
            <a:ext cx="6653100" cy="16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" sz="1700">
                <a:solidFill>
                  <a:srgbClr val="595959"/>
                </a:solidFill>
              </a:rPr>
              <a:t>Требованиям ГОСТ 33211-2014 соответствует вагон со сниженной массой тары на тележках с билинейным рессорным подвешиванием, скользунами постоянного контакта и упругим элементом в буксовом узле (Вариант 3)</a:t>
            </a:r>
            <a:endParaRPr sz="17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3"/>
          <p:cNvSpPr txBox="1"/>
          <p:nvPr/>
        </p:nvSpPr>
        <p:spPr>
          <a:xfrm>
            <a:off x="620250" y="873550"/>
            <a:ext cx="7903500" cy="26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endParaRPr dirty="0"/>
          </a:p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endParaRPr dirty="0"/>
          </a:p>
          <a:p>
            <a:pPr marL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6"/>
              <a:buFont typeface="Arial"/>
              <a:buNone/>
            </a:pPr>
            <a:r>
              <a:rPr lang="ru" sz="1275" dirty="0">
                <a:solidFill>
                  <a:schemeClr val="dk2"/>
                </a:solidFill>
              </a:rPr>
              <a:t>аспирант ФГБОУ ВО ПГУПС</a:t>
            </a:r>
            <a:endParaRPr dirty="0"/>
          </a:p>
          <a:p>
            <a:pPr marL="0" marR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endParaRPr dirty="0"/>
          </a:p>
          <a:p>
            <a:pPr marL="0" marR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ru" sz="1500" i="1" dirty="0"/>
              <a:t>Хамраева Эльмира Рустамовна</a:t>
            </a:r>
            <a:endParaRPr sz="1500" i="1" dirty="0"/>
          </a:p>
          <a:p>
            <a:pPr marL="0" marR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endParaRPr dirty="0"/>
          </a:p>
          <a:p>
            <a:pPr marL="0" marR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endParaRPr dirty="0"/>
          </a:p>
          <a:p>
            <a:pPr marL="0" marR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/>
          <p:nvPr/>
        </p:nvSpPr>
        <p:spPr>
          <a:xfrm>
            <a:off x="61675" y="4402500"/>
            <a:ext cx="700800" cy="662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2</a:t>
            </a:r>
            <a:endParaRPr/>
          </a:p>
        </p:txBody>
      </p:sp>
      <p:pic>
        <p:nvPicPr>
          <p:cNvPr id="81" name="Google Shape;8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500" y="2618575"/>
            <a:ext cx="7494999" cy="1892049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4"/>
          <p:cNvSpPr txBox="1"/>
          <p:nvPr/>
        </p:nvSpPr>
        <p:spPr>
          <a:xfrm>
            <a:off x="287400" y="1914300"/>
            <a:ext cx="8569200" cy="11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ru" sz="1530" b="1" i="1">
                <a:solidFill>
                  <a:srgbClr val="666666"/>
                </a:solidFill>
              </a:rPr>
              <a:t>Цель работы: </a:t>
            </a:r>
            <a:r>
              <a:rPr lang="ru" sz="1530">
                <a:solidFill>
                  <a:srgbClr val="666666"/>
                </a:solidFill>
              </a:rPr>
              <a:t>выбор технических решений для тележек вагонов с массой тары до 18 тонн путем сравнения показателей динамических качеств вагона, полученных моделированием в Программном комплексе «Универсальный механизм» </a:t>
            </a:r>
            <a:endParaRPr sz="1530">
              <a:solidFill>
                <a:srgbClr val="666666"/>
              </a:solidFill>
            </a:endParaRPr>
          </a:p>
        </p:txBody>
      </p:sp>
      <p:sp>
        <p:nvSpPr>
          <p:cNvPr id="83" name="Google Shape;83;p14"/>
          <p:cNvSpPr txBox="1"/>
          <p:nvPr/>
        </p:nvSpPr>
        <p:spPr>
          <a:xfrm>
            <a:off x="287400" y="507625"/>
            <a:ext cx="8569200" cy="12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5"/>
              <a:buFont typeface="Arial"/>
              <a:buNone/>
            </a:pPr>
            <a:r>
              <a:rPr lang="ru" sz="1530">
                <a:solidFill>
                  <a:srgbClr val="666666"/>
                </a:solidFill>
              </a:rPr>
              <a:t>Снижение массы тары вагона позволяет:</a:t>
            </a:r>
            <a:endParaRPr sz="1530">
              <a:solidFill>
                <a:srgbClr val="666666"/>
              </a:solidFill>
            </a:endParaRPr>
          </a:p>
          <a:p>
            <a:pPr marL="457200" marR="0" lvl="0" indent="-325755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30"/>
              <a:buChar char="●"/>
            </a:pPr>
            <a:r>
              <a:rPr lang="ru" sz="1530">
                <a:solidFill>
                  <a:srgbClr val="666666"/>
                </a:solidFill>
              </a:rPr>
              <a:t>снизить металлоемкость конструкции (снижение стоимости вагона за счет сокращения расходов на материалы и тягу);</a:t>
            </a:r>
            <a:endParaRPr sz="1530">
              <a:solidFill>
                <a:srgbClr val="666666"/>
              </a:solidFill>
            </a:endParaRPr>
          </a:p>
          <a:p>
            <a:pPr marL="457200" marR="0" lvl="0" indent="-325755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530"/>
              <a:buChar char="●"/>
            </a:pPr>
            <a:r>
              <a:rPr lang="ru" sz="1530">
                <a:solidFill>
                  <a:srgbClr val="666666"/>
                </a:solidFill>
              </a:rPr>
              <a:t>увеличить грузоподъемность вагона, не повышая при этом осевую нагрузку </a:t>
            </a:r>
            <a:endParaRPr sz="16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/>
          <p:nvPr/>
        </p:nvSpPr>
        <p:spPr>
          <a:xfrm>
            <a:off x="438175" y="1014625"/>
            <a:ext cx="82677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595959"/>
                </a:solidFill>
              </a:rPr>
              <a:t>Вариант 1 – тележка с линейным рессорным подвешиванием и скользунами зазорного типа;</a:t>
            </a:r>
            <a:endParaRPr sz="13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595959"/>
                </a:solidFill>
              </a:rPr>
              <a:t>Вариант 2 – тележка с линейным рессорным подвешиванием  и скользунами постоянного контакта;</a:t>
            </a:r>
            <a:endParaRPr sz="13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ru" sz="1300">
                <a:solidFill>
                  <a:srgbClr val="595959"/>
                </a:solidFill>
              </a:rPr>
              <a:t>Вариант 3 – тележка с билинейным рессорным подвешиванием  и скользунами постоянного контакта.</a:t>
            </a:r>
            <a:endParaRPr sz="1300">
              <a:solidFill>
                <a:srgbClr val="595959"/>
              </a:solidFill>
            </a:endParaRPr>
          </a:p>
        </p:txBody>
      </p:sp>
      <p:sp>
        <p:nvSpPr>
          <p:cNvPr id="89" name="Google Shape;89;p15"/>
          <p:cNvSpPr/>
          <p:nvPr/>
        </p:nvSpPr>
        <p:spPr>
          <a:xfrm>
            <a:off x="61675" y="4402500"/>
            <a:ext cx="700800" cy="662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3</a:t>
            </a:r>
            <a:endParaRPr/>
          </a:p>
        </p:txBody>
      </p:sp>
      <p:sp>
        <p:nvSpPr>
          <p:cNvPr id="90" name="Google Shape;90;p15"/>
          <p:cNvSpPr txBox="1"/>
          <p:nvPr/>
        </p:nvSpPr>
        <p:spPr>
          <a:xfrm>
            <a:off x="-100" y="411300"/>
            <a:ext cx="91440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 b="1">
                <a:solidFill>
                  <a:schemeClr val="lt2"/>
                </a:solidFill>
              </a:rPr>
              <a:t>Выбор конструктивного исполнения тележек</a:t>
            </a:r>
            <a:endParaRPr sz="2300" b="1">
              <a:solidFill>
                <a:schemeClr val="lt2"/>
              </a:solidFill>
            </a:endParaRPr>
          </a:p>
        </p:txBody>
      </p:sp>
      <p:pic>
        <p:nvPicPr>
          <p:cNvPr id="91" name="Google Shape;9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7150" y="2444350"/>
            <a:ext cx="2400125" cy="187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1938" y="2444350"/>
            <a:ext cx="2400125" cy="1878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06750" y="2444350"/>
            <a:ext cx="2529013" cy="18783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/>
        </p:nvSpPr>
        <p:spPr>
          <a:xfrm>
            <a:off x="1171925" y="4322700"/>
            <a:ext cx="1255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" sz="1300">
                <a:solidFill>
                  <a:srgbClr val="595959"/>
                </a:solidFill>
              </a:rPr>
              <a:t>Вариант 1</a:t>
            </a:r>
            <a:endParaRPr/>
          </a:p>
        </p:txBody>
      </p:sp>
      <p:sp>
        <p:nvSpPr>
          <p:cNvPr id="95" name="Google Shape;95;p15"/>
          <p:cNvSpPr txBox="1"/>
          <p:nvPr/>
        </p:nvSpPr>
        <p:spPr>
          <a:xfrm>
            <a:off x="3944413" y="4322700"/>
            <a:ext cx="1255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" sz="1300">
                <a:solidFill>
                  <a:srgbClr val="595959"/>
                </a:solidFill>
              </a:rPr>
              <a:t>Вариант 2</a:t>
            </a:r>
            <a:endParaRPr/>
          </a:p>
        </p:txBody>
      </p:sp>
      <p:sp>
        <p:nvSpPr>
          <p:cNvPr id="96" name="Google Shape;96;p15"/>
          <p:cNvSpPr txBox="1"/>
          <p:nvPr/>
        </p:nvSpPr>
        <p:spPr>
          <a:xfrm>
            <a:off x="6643650" y="4322700"/>
            <a:ext cx="1255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" sz="1300">
                <a:solidFill>
                  <a:srgbClr val="595959"/>
                </a:solidFill>
              </a:rPr>
              <a:t>Вариант 3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/>
          <p:nvPr/>
        </p:nvSpPr>
        <p:spPr>
          <a:xfrm>
            <a:off x="546475" y="912600"/>
            <a:ext cx="8164800" cy="17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595959"/>
                </a:solidFill>
              </a:rPr>
              <a:t>Моделирование проводилось для вагона-платформы с базой 8,9 м на тележках с осевой нагрузкой</a:t>
            </a:r>
            <a:br>
              <a:rPr lang="ru" sz="1300">
                <a:solidFill>
                  <a:srgbClr val="595959"/>
                </a:solidFill>
              </a:rPr>
            </a:br>
            <a:r>
              <a:rPr lang="ru" sz="1300">
                <a:solidFill>
                  <a:srgbClr val="595959"/>
                </a:solidFill>
              </a:rPr>
              <a:t>4,5 тс порожнего вагона. Масса тележки принята равной 5000 кг.</a:t>
            </a:r>
            <a:endParaRPr sz="13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ru" sz="1300">
                <a:solidFill>
                  <a:srgbClr val="595959"/>
                </a:solidFill>
              </a:rPr>
              <a:t>Расчет динамических качеств вагона проводился на прямом и криволинейных участках пути в порожнем режиме при скорости движения 120 км/ч на прямом участке пути и кривой радиусом 650 м и при скорости движения 85 км/ч на кривой радиусом 350 м. </a:t>
            </a:r>
            <a:endParaRPr sz="1300">
              <a:solidFill>
                <a:srgbClr val="595959"/>
              </a:solidFill>
            </a:endParaRPr>
          </a:p>
        </p:txBody>
      </p:sp>
      <p:sp>
        <p:nvSpPr>
          <p:cNvPr id="102" name="Google Shape;102;p16"/>
          <p:cNvSpPr/>
          <p:nvPr/>
        </p:nvSpPr>
        <p:spPr>
          <a:xfrm>
            <a:off x="61675" y="4402500"/>
            <a:ext cx="700800" cy="662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4</a:t>
            </a:r>
            <a:endParaRPr/>
          </a:p>
        </p:txBody>
      </p:sp>
      <p:sp>
        <p:nvSpPr>
          <p:cNvPr id="103" name="Google Shape;103;p16"/>
          <p:cNvSpPr txBox="1"/>
          <p:nvPr/>
        </p:nvSpPr>
        <p:spPr>
          <a:xfrm>
            <a:off x="-100" y="411300"/>
            <a:ext cx="91440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 b="1">
                <a:solidFill>
                  <a:schemeClr val="lt2"/>
                </a:solidFill>
              </a:rPr>
              <a:t>Цифровая модель</a:t>
            </a:r>
            <a:endParaRPr sz="2300" b="1">
              <a:solidFill>
                <a:schemeClr val="lt2"/>
              </a:solidFill>
            </a:endParaRPr>
          </a:p>
        </p:txBody>
      </p:sp>
      <p:pic>
        <p:nvPicPr>
          <p:cNvPr id="104" name="Google Shape;10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5873" y="2626200"/>
            <a:ext cx="3792050" cy="191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/>
          <p:nvPr/>
        </p:nvSpPr>
        <p:spPr>
          <a:xfrm>
            <a:off x="61675" y="4402500"/>
            <a:ext cx="700800" cy="662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5</a:t>
            </a:r>
            <a:endParaRPr/>
          </a:p>
        </p:txBody>
      </p:sp>
      <p:sp>
        <p:nvSpPr>
          <p:cNvPr id="110" name="Google Shape;110;p17"/>
          <p:cNvSpPr txBox="1"/>
          <p:nvPr/>
        </p:nvSpPr>
        <p:spPr>
          <a:xfrm>
            <a:off x="559200" y="1608000"/>
            <a:ext cx="8025600" cy="19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457200" marR="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500"/>
              <a:buChar char="●"/>
            </a:pPr>
            <a:r>
              <a:rPr lang="ru" sz="1500">
                <a:solidFill>
                  <a:srgbClr val="595959"/>
                </a:solidFill>
              </a:rPr>
              <a:t>максимальное отношение рамной силы к статической осевой нагрузке;</a:t>
            </a:r>
            <a:endParaRPr sz="1500">
              <a:solidFill>
                <a:srgbClr val="595959"/>
              </a:solidFill>
            </a:endParaRPr>
          </a:p>
          <a:p>
            <a:pPr marL="457200" marR="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500"/>
              <a:buChar char="●"/>
            </a:pPr>
            <a:r>
              <a:rPr lang="ru" sz="1500">
                <a:solidFill>
                  <a:srgbClr val="595959"/>
                </a:solidFill>
              </a:rPr>
              <a:t>максимальный коэффициент динамической добавки обрессоренных частей;</a:t>
            </a:r>
            <a:endParaRPr sz="1500">
              <a:solidFill>
                <a:srgbClr val="595959"/>
              </a:solidFill>
            </a:endParaRPr>
          </a:p>
          <a:p>
            <a:pPr marL="457200" marR="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500"/>
              <a:buChar char="●"/>
            </a:pPr>
            <a:r>
              <a:rPr lang="ru" sz="1500">
                <a:solidFill>
                  <a:srgbClr val="595959"/>
                </a:solidFill>
              </a:rPr>
              <a:t>максимальный коэффициент динамической добавки необрессоренных частей;</a:t>
            </a:r>
            <a:endParaRPr sz="1500">
              <a:solidFill>
                <a:srgbClr val="595959"/>
              </a:solidFill>
            </a:endParaRPr>
          </a:p>
          <a:p>
            <a:pPr marL="457200" marR="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500"/>
              <a:buChar char="●"/>
            </a:pPr>
            <a:r>
              <a:rPr lang="ru" sz="1500">
                <a:solidFill>
                  <a:srgbClr val="595959"/>
                </a:solidFill>
              </a:rPr>
              <a:t>минимальный коэффициент запаса устойчивости от схода колеса с рельса.</a:t>
            </a:r>
            <a:endParaRPr sz="1500">
              <a:solidFill>
                <a:srgbClr val="595959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500" i="1">
              <a:solidFill>
                <a:srgbClr val="595959"/>
              </a:solidFill>
            </a:endParaRPr>
          </a:p>
        </p:txBody>
      </p:sp>
      <p:sp>
        <p:nvSpPr>
          <p:cNvPr id="111" name="Google Shape;111;p17"/>
          <p:cNvSpPr/>
          <p:nvPr/>
        </p:nvSpPr>
        <p:spPr>
          <a:xfrm>
            <a:off x="61675" y="4402500"/>
            <a:ext cx="700800" cy="662100"/>
          </a:xfrm>
          <a:prstGeom prst="ellipse">
            <a:avLst/>
          </a:prstGeom>
          <a:solidFill>
            <a:srgbClr val="757575"/>
          </a:solidFill>
          <a:ln w="9525" cap="flat" cmpd="sng">
            <a:solidFill>
              <a:srgbClr val="75757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5</a:t>
            </a:r>
            <a:endParaRPr/>
          </a:p>
        </p:txBody>
      </p:sp>
      <p:sp>
        <p:nvSpPr>
          <p:cNvPr id="112" name="Google Shape;112;p17"/>
          <p:cNvSpPr txBox="1"/>
          <p:nvPr/>
        </p:nvSpPr>
        <p:spPr>
          <a:xfrm>
            <a:off x="-100" y="411300"/>
            <a:ext cx="91440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 b="1">
                <a:solidFill>
                  <a:srgbClr val="757575"/>
                </a:solidFill>
              </a:rPr>
              <a:t>Оценка показателей динамических качеств </a:t>
            </a:r>
            <a:br>
              <a:rPr lang="ru" sz="2300" b="1">
                <a:solidFill>
                  <a:srgbClr val="757575"/>
                </a:solidFill>
              </a:rPr>
            </a:br>
            <a:r>
              <a:rPr lang="ru" sz="2300" b="1">
                <a:solidFill>
                  <a:srgbClr val="757575"/>
                </a:solidFill>
              </a:rPr>
              <a:t>по ГОСТ 33211-2014</a:t>
            </a:r>
            <a:endParaRPr sz="2300" b="1">
              <a:solidFill>
                <a:srgbClr val="757575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/>
        </p:nvSpPr>
        <p:spPr>
          <a:xfrm>
            <a:off x="366413" y="420850"/>
            <a:ext cx="8337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>
                <a:solidFill>
                  <a:schemeClr val="lt2"/>
                </a:solidFill>
              </a:rPr>
              <a:t>Результаты моделирования движения порожнего вагона</a:t>
            </a:r>
            <a:endParaRPr sz="1800"/>
          </a:p>
        </p:txBody>
      </p:sp>
      <p:sp>
        <p:nvSpPr>
          <p:cNvPr id="118" name="Google Shape;118;p18"/>
          <p:cNvSpPr/>
          <p:nvPr/>
        </p:nvSpPr>
        <p:spPr>
          <a:xfrm>
            <a:off x="61675" y="4402500"/>
            <a:ext cx="700800" cy="662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6</a:t>
            </a:r>
            <a:endParaRPr/>
          </a:p>
        </p:txBody>
      </p:sp>
      <p:sp>
        <p:nvSpPr>
          <p:cNvPr id="119" name="Google Shape;119;p18"/>
          <p:cNvSpPr txBox="1"/>
          <p:nvPr/>
        </p:nvSpPr>
        <p:spPr>
          <a:xfrm>
            <a:off x="1222625" y="4173900"/>
            <a:ext cx="6624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" sz="1300">
                <a:solidFill>
                  <a:srgbClr val="595959"/>
                </a:solidFill>
              </a:rPr>
              <a:t>Рисунок - Максимальное отношение рамной силы к статической осевой нагрузке</a:t>
            </a:r>
            <a:endParaRPr sz="1300">
              <a:solidFill>
                <a:srgbClr val="595959"/>
              </a:solidFill>
            </a:endParaRPr>
          </a:p>
        </p:txBody>
      </p:sp>
      <p:pic>
        <p:nvPicPr>
          <p:cNvPr id="120" name="Google Shape;12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6675" y="1012100"/>
            <a:ext cx="5476801" cy="310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/>
        </p:nvSpPr>
        <p:spPr>
          <a:xfrm>
            <a:off x="366413" y="420850"/>
            <a:ext cx="8337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>
                <a:solidFill>
                  <a:schemeClr val="lt2"/>
                </a:solidFill>
              </a:rPr>
              <a:t>Результаты моделирования движения порожнего вагона</a:t>
            </a:r>
            <a:endParaRPr sz="1800"/>
          </a:p>
        </p:txBody>
      </p:sp>
      <p:sp>
        <p:nvSpPr>
          <p:cNvPr id="126" name="Google Shape;126;p19"/>
          <p:cNvSpPr/>
          <p:nvPr/>
        </p:nvSpPr>
        <p:spPr>
          <a:xfrm>
            <a:off x="61675" y="4402500"/>
            <a:ext cx="700800" cy="662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7</a:t>
            </a:r>
            <a:endParaRPr/>
          </a:p>
        </p:txBody>
      </p:sp>
      <p:sp>
        <p:nvSpPr>
          <p:cNvPr id="127" name="Google Shape;127;p19"/>
          <p:cNvSpPr txBox="1"/>
          <p:nvPr/>
        </p:nvSpPr>
        <p:spPr>
          <a:xfrm>
            <a:off x="1107300" y="4214225"/>
            <a:ext cx="69294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" sz="1300">
                <a:solidFill>
                  <a:srgbClr val="595959"/>
                </a:solidFill>
              </a:rPr>
              <a:t>Рисунок - Максимальный коэффициент динамической добавки обрессоренных частей</a:t>
            </a:r>
            <a:endParaRPr sz="1300">
              <a:solidFill>
                <a:srgbClr val="595959"/>
              </a:solidFill>
            </a:endParaRPr>
          </a:p>
        </p:txBody>
      </p:sp>
      <p:pic>
        <p:nvPicPr>
          <p:cNvPr id="128" name="Google Shape;12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3600" y="888463"/>
            <a:ext cx="5476801" cy="32141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/>
          <p:nvPr/>
        </p:nvSpPr>
        <p:spPr>
          <a:xfrm>
            <a:off x="366413" y="420850"/>
            <a:ext cx="8337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>
                <a:solidFill>
                  <a:schemeClr val="lt2"/>
                </a:solidFill>
              </a:rPr>
              <a:t>Результаты моделирования движения порожнего вагона</a:t>
            </a:r>
            <a:endParaRPr sz="1800"/>
          </a:p>
        </p:txBody>
      </p:sp>
      <p:sp>
        <p:nvSpPr>
          <p:cNvPr id="134" name="Google Shape;134;p20"/>
          <p:cNvSpPr/>
          <p:nvPr/>
        </p:nvSpPr>
        <p:spPr>
          <a:xfrm>
            <a:off x="61675" y="4402500"/>
            <a:ext cx="700800" cy="662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8</a:t>
            </a:r>
            <a:endParaRPr/>
          </a:p>
        </p:txBody>
      </p:sp>
      <p:sp>
        <p:nvSpPr>
          <p:cNvPr id="135" name="Google Shape;135;p20"/>
          <p:cNvSpPr txBox="1"/>
          <p:nvPr/>
        </p:nvSpPr>
        <p:spPr>
          <a:xfrm>
            <a:off x="1011000" y="4214225"/>
            <a:ext cx="71220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" sz="1300">
                <a:solidFill>
                  <a:srgbClr val="595959"/>
                </a:solidFill>
              </a:rPr>
              <a:t>Рисунок - Максимальный коэффициент динамической добавки необрессоренных частей</a:t>
            </a:r>
            <a:endParaRPr sz="1300">
              <a:solidFill>
                <a:srgbClr val="595959"/>
              </a:solidFill>
            </a:endParaRPr>
          </a:p>
        </p:txBody>
      </p:sp>
      <p:pic>
        <p:nvPicPr>
          <p:cNvPr id="136" name="Google Shape;13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3600" y="957150"/>
            <a:ext cx="5476801" cy="31824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 txBox="1"/>
          <p:nvPr/>
        </p:nvSpPr>
        <p:spPr>
          <a:xfrm>
            <a:off x="366413" y="420850"/>
            <a:ext cx="8337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>
                <a:solidFill>
                  <a:schemeClr val="lt2"/>
                </a:solidFill>
              </a:rPr>
              <a:t>Результаты моделирования движения порожнего вагона</a:t>
            </a:r>
            <a:endParaRPr sz="1800"/>
          </a:p>
        </p:txBody>
      </p:sp>
      <p:sp>
        <p:nvSpPr>
          <p:cNvPr id="142" name="Google Shape;142;p21"/>
          <p:cNvSpPr/>
          <p:nvPr/>
        </p:nvSpPr>
        <p:spPr>
          <a:xfrm>
            <a:off x="61675" y="4402500"/>
            <a:ext cx="700800" cy="662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9</a:t>
            </a:r>
            <a:endParaRPr/>
          </a:p>
        </p:txBody>
      </p:sp>
      <p:sp>
        <p:nvSpPr>
          <p:cNvPr id="143" name="Google Shape;143;p21"/>
          <p:cNvSpPr txBox="1"/>
          <p:nvPr/>
        </p:nvSpPr>
        <p:spPr>
          <a:xfrm>
            <a:off x="1011000" y="4214225"/>
            <a:ext cx="71220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ru" sz="1300">
                <a:solidFill>
                  <a:srgbClr val="595959"/>
                </a:solidFill>
              </a:rPr>
              <a:t>Рисунок - Минимальный коэффициент запаса устойчивости от схода колеса с рельса</a:t>
            </a:r>
            <a:endParaRPr sz="1300">
              <a:solidFill>
                <a:srgbClr val="595959"/>
              </a:solidFill>
            </a:endParaRPr>
          </a:p>
        </p:txBody>
      </p:sp>
      <p:pic>
        <p:nvPicPr>
          <p:cNvPr id="144" name="Google Shape;14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9788" y="1034950"/>
            <a:ext cx="5764415" cy="3026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</Words>
  <Application>Microsoft Office PowerPoint</Application>
  <PresentationFormat>Экран (16:9)</PresentationFormat>
  <Paragraphs>52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Raleway</vt:lpstr>
      <vt:lpstr>Lato</vt:lpstr>
      <vt:lpstr>Arial</vt:lpstr>
      <vt:lpstr>Times New Roman</vt:lpstr>
      <vt:lpstr>Swiss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Хамраева Эльмира</cp:lastModifiedBy>
  <cp:revision>1</cp:revision>
  <dcterms:modified xsi:type="dcterms:W3CDTF">2024-09-17T08:30:44Z</dcterms:modified>
</cp:coreProperties>
</file>