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5">
  <p:sldMasterIdLst>
    <p:sldMasterId id="2147483648" r:id="rId1"/>
    <p:sldMasterId id="2147483660" r:id="rId2"/>
  </p:sldMasterIdLst>
  <p:notesMasterIdLst>
    <p:notesMasterId r:id="rId31"/>
  </p:notesMasterIdLst>
  <p:handoutMasterIdLst>
    <p:handoutMasterId r:id="rId32"/>
  </p:handoutMasterIdLst>
  <p:sldIdLst>
    <p:sldId id="256" r:id="rId3"/>
    <p:sldId id="308" r:id="rId4"/>
    <p:sldId id="278" r:id="rId5"/>
    <p:sldId id="321" r:id="rId6"/>
    <p:sldId id="283" r:id="rId7"/>
    <p:sldId id="304" r:id="rId8"/>
    <p:sldId id="311" r:id="rId9"/>
    <p:sldId id="281" r:id="rId10"/>
    <p:sldId id="312" r:id="rId11"/>
    <p:sldId id="287" r:id="rId12"/>
    <p:sldId id="288" r:id="rId13"/>
    <p:sldId id="302" r:id="rId14"/>
    <p:sldId id="289" r:id="rId15"/>
    <p:sldId id="298" r:id="rId16"/>
    <p:sldId id="299" r:id="rId17"/>
    <p:sldId id="301" r:id="rId18"/>
    <p:sldId id="305" r:id="rId19"/>
    <p:sldId id="307" r:id="rId20"/>
    <p:sldId id="310" r:id="rId21"/>
    <p:sldId id="324" r:id="rId22"/>
    <p:sldId id="326" r:id="rId23"/>
    <p:sldId id="325" r:id="rId24"/>
    <p:sldId id="328" r:id="rId25"/>
    <p:sldId id="329" r:id="rId26"/>
    <p:sldId id="313" r:id="rId27"/>
    <p:sldId id="318" r:id="rId28"/>
    <p:sldId id="327" r:id="rId29"/>
    <p:sldId id="309" r:id="rId30"/>
  </p:sldIdLst>
  <p:sldSz cx="9144000" cy="5143500" type="screen16x9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27">
          <p15:clr>
            <a:srgbClr val="A4A3A4"/>
          </p15:clr>
        </p15:guide>
        <p15:guide id="4" pos="2141">
          <p15:clr>
            <a:srgbClr val="A4A3A4"/>
          </p15:clr>
        </p15:guide>
        <p15:guide id="5" orient="horz" pos="2886">
          <p15:clr>
            <a:srgbClr val="A4A3A4"/>
          </p15:clr>
        </p15:guide>
        <p15:guide id="6" orient="horz" pos="3133">
          <p15:clr>
            <a:srgbClr val="A4A3A4"/>
          </p15:clr>
        </p15:guide>
        <p15:guide id="7" pos="217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234" autoAdjust="0"/>
    <p:restoredTop sz="94350" autoAdjust="0"/>
  </p:normalViewPr>
  <p:slideViewPr>
    <p:cSldViewPr>
      <p:cViewPr varScale="1">
        <p:scale>
          <a:sx n="126" d="100"/>
          <a:sy n="126" d="100"/>
        </p:scale>
        <p:origin x="82" y="163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162" y="-96"/>
      </p:cViewPr>
      <p:guideLst>
        <p:guide orient="horz" pos="2880"/>
        <p:guide pos="2160"/>
        <p:guide orient="horz" pos="3127"/>
        <p:guide pos="2141"/>
        <p:guide orient="horz" pos="2886"/>
        <p:guide orient="horz" pos="3133"/>
        <p:guide pos="217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97363"/>
          </a:xfrm>
          <a:prstGeom prst="rect">
            <a:avLst/>
          </a:prstGeom>
        </p:spPr>
        <p:txBody>
          <a:bodyPr vert="horz" lIns="91870" tIns="45935" rIns="91870" bIns="4593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4" y="1"/>
            <a:ext cx="2971800" cy="497363"/>
          </a:xfrm>
          <a:prstGeom prst="rect">
            <a:avLst/>
          </a:prstGeom>
        </p:spPr>
        <p:txBody>
          <a:bodyPr vert="horz" lIns="91870" tIns="45935" rIns="91870" bIns="45935" rtlCol="0"/>
          <a:lstStyle>
            <a:lvl1pPr algn="r">
              <a:defRPr sz="1200"/>
            </a:lvl1pPr>
          </a:lstStyle>
          <a:p>
            <a:fld id="{FFD683D3-47D3-4E1C-932E-F7DDCE4E295F}" type="datetimeFigureOut">
              <a:rPr lang="ru-RU" smtClean="0"/>
              <a:t>10.09.2024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186"/>
            <a:ext cx="2971800" cy="497363"/>
          </a:xfrm>
          <a:prstGeom prst="rect">
            <a:avLst/>
          </a:prstGeom>
        </p:spPr>
        <p:txBody>
          <a:bodyPr vert="horz" lIns="91870" tIns="45935" rIns="91870" bIns="4593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4" y="9448186"/>
            <a:ext cx="2971800" cy="497363"/>
          </a:xfrm>
          <a:prstGeom prst="rect">
            <a:avLst/>
          </a:prstGeom>
        </p:spPr>
        <p:txBody>
          <a:bodyPr vert="horz" lIns="91870" tIns="45935" rIns="91870" bIns="45935" rtlCol="0" anchor="b"/>
          <a:lstStyle>
            <a:lvl1pPr algn="r">
              <a:defRPr sz="1200"/>
            </a:lvl1pPr>
          </a:lstStyle>
          <a:p>
            <a:fld id="{25717586-9EC6-4A4A-9A39-EB7189DC97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60458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97363"/>
          </a:xfrm>
          <a:prstGeom prst="rect">
            <a:avLst/>
          </a:prstGeom>
        </p:spPr>
        <p:txBody>
          <a:bodyPr vert="horz" lIns="91870" tIns="45935" rIns="91870" bIns="4593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4" y="1"/>
            <a:ext cx="2971800" cy="497363"/>
          </a:xfrm>
          <a:prstGeom prst="rect">
            <a:avLst/>
          </a:prstGeom>
        </p:spPr>
        <p:txBody>
          <a:bodyPr vert="horz" lIns="91870" tIns="45935" rIns="91870" bIns="45935" rtlCol="0"/>
          <a:lstStyle>
            <a:lvl1pPr algn="r">
              <a:defRPr sz="1200"/>
            </a:lvl1pPr>
          </a:lstStyle>
          <a:p>
            <a:fld id="{6E659503-B4CE-4977-814A-89ACDECF6225}" type="datetimeFigureOut">
              <a:rPr lang="ru-RU" smtClean="0"/>
              <a:t>10.09.2024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70" tIns="45935" rIns="91870" bIns="4593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1" y="4724957"/>
            <a:ext cx="5486400" cy="4476273"/>
          </a:xfrm>
          <a:prstGeom prst="rect">
            <a:avLst/>
          </a:prstGeom>
        </p:spPr>
        <p:txBody>
          <a:bodyPr vert="horz" lIns="91870" tIns="45935" rIns="91870" bIns="45935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6"/>
            <a:ext cx="2971800" cy="497363"/>
          </a:xfrm>
          <a:prstGeom prst="rect">
            <a:avLst/>
          </a:prstGeom>
        </p:spPr>
        <p:txBody>
          <a:bodyPr vert="horz" lIns="91870" tIns="45935" rIns="91870" bIns="4593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4" y="9448186"/>
            <a:ext cx="2971800" cy="497363"/>
          </a:xfrm>
          <a:prstGeom prst="rect">
            <a:avLst/>
          </a:prstGeom>
        </p:spPr>
        <p:txBody>
          <a:bodyPr vert="horz" lIns="91870" tIns="45935" rIns="91870" bIns="45935" rtlCol="0" anchor="b"/>
          <a:lstStyle>
            <a:lvl1pPr algn="r">
              <a:defRPr sz="1200"/>
            </a:lvl1pPr>
          </a:lstStyle>
          <a:p>
            <a:fld id="{C128EBE4-310D-497C-824B-37C508C842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7615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" y="746125"/>
            <a:ext cx="6629400" cy="3729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Титул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28EBE4-310D-497C-824B-37C508C842D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0062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8698">
              <a:defRPr/>
            </a:pPr>
            <a:fld id="{C128EBE4-310D-497C-824B-37C508C842D4}" type="slidenum">
              <a:rPr lang="ru-RU">
                <a:solidFill>
                  <a:prstClr val="black"/>
                </a:solidFill>
                <a:latin typeface="Calibri"/>
              </a:rPr>
              <a:pPr defTabSz="918698">
                <a:defRPr/>
              </a:pPr>
              <a:t>12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879330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8698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8698">
              <a:defRPr/>
            </a:pPr>
            <a:fld id="{C128EBE4-310D-497C-824B-37C508C842D4}" type="slidenum">
              <a:rPr lang="ru-RU">
                <a:solidFill>
                  <a:prstClr val="black"/>
                </a:solidFill>
                <a:latin typeface="Calibri"/>
              </a:rPr>
              <a:pPr defTabSz="918698">
                <a:defRPr/>
              </a:pPr>
              <a:t>13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322826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defTabSz="918698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8698">
              <a:defRPr/>
            </a:pPr>
            <a:fld id="{C128EBE4-310D-497C-824B-37C508C842D4}" type="slidenum">
              <a:rPr lang="ru-RU">
                <a:solidFill>
                  <a:prstClr val="black"/>
                </a:solidFill>
                <a:latin typeface="Calibri"/>
              </a:rPr>
              <a:pPr defTabSz="918698">
                <a:defRPr/>
              </a:pPr>
              <a:t>14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782326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defTabSz="918698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8698">
              <a:defRPr/>
            </a:pPr>
            <a:fld id="{C128EBE4-310D-497C-824B-37C508C842D4}" type="slidenum">
              <a:rPr lang="ru-RU">
                <a:solidFill>
                  <a:prstClr val="black"/>
                </a:solidFill>
                <a:latin typeface="Calibri"/>
              </a:rPr>
              <a:pPr defTabSz="918698">
                <a:defRPr/>
              </a:pPr>
              <a:t>15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986667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defTabSz="918698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8698">
              <a:defRPr/>
            </a:pPr>
            <a:fld id="{C128EBE4-310D-497C-824B-37C508C842D4}" type="slidenum">
              <a:rPr lang="ru-RU">
                <a:solidFill>
                  <a:prstClr val="black"/>
                </a:solidFill>
                <a:latin typeface="Calibri"/>
              </a:rPr>
              <a:pPr defTabSz="918698">
                <a:defRPr/>
              </a:pPr>
              <a:t>16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992666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defTabSz="918698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8698">
              <a:defRPr/>
            </a:pPr>
            <a:fld id="{C128EBE4-310D-497C-824B-37C508C842D4}" type="slidenum">
              <a:rPr lang="ru-RU">
                <a:solidFill>
                  <a:prstClr val="black"/>
                </a:solidFill>
                <a:latin typeface="Calibri"/>
              </a:rPr>
              <a:pPr defTabSz="918698">
                <a:defRPr/>
              </a:pPr>
              <a:t>17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632576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defTabSz="918698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28EBE4-310D-497C-824B-37C508C842D4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2576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defTabSz="918698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28EBE4-310D-497C-824B-37C508C842D4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2576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defTabSz="918698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28EBE4-310D-497C-824B-37C508C842D4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257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Актуальность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28EBE4-310D-497C-824B-37C508C842D4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1618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Состояние вопроса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28EBE4-310D-497C-824B-37C508C842D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01618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Схема эл цепей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8698">
              <a:defRPr/>
            </a:pPr>
            <a:fld id="{C128EBE4-310D-497C-824B-37C508C842D4}" type="slidenum">
              <a:rPr lang="ru-RU">
                <a:solidFill>
                  <a:prstClr val="black"/>
                </a:solidFill>
                <a:latin typeface="Calibri"/>
              </a:rPr>
              <a:pPr defTabSz="918698">
                <a:defRPr/>
              </a:pPr>
              <a:t>5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916625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Эн эффективность выпрямительной цепи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8698">
              <a:defRPr/>
            </a:pPr>
            <a:fld id="{C128EBE4-310D-497C-824B-37C508C842D4}" type="slidenum">
              <a:rPr lang="ru-RU">
                <a:solidFill>
                  <a:prstClr val="black"/>
                </a:solidFill>
                <a:latin typeface="Calibri"/>
              </a:rPr>
              <a:pPr defTabSz="918698">
                <a:defRPr/>
              </a:pPr>
              <a:t>6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621621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Тяг трансформатор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28EBE4-310D-497C-824B-37C508C842D4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66043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ВИП и СР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8698">
              <a:defRPr/>
            </a:pPr>
            <a:fld id="{C128EBE4-310D-497C-824B-37C508C842D4}" type="slidenum">
              <a:rPr lang="ru-RU">
                <a:solidFill>
                  <a:prstClr val="black"/>
                </a:solidFill>
                <a:latin typeface="Calibri"/>
              </a:rPr>
              <a:pPr defTabSz="918698">
                <a:defRPr/>
              </a:pPr>
              <a:t>8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871958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Энергетическая эффективность тягового электродвигателя при различной нагрузке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8698">
              <a:defRPr/>
            </a:pPr>
            <a:fld id="{C128EBE4-310D-497C-824B-37C508C842D4}" type="slidenum">
              <a:rPr lang="ru-RU">
                <a:solidFill>
                  <a:prstClr val="black"/>
                </a:solidFill>
                <a:latin typeface="Calibri"/>
              </a:rPr>
              <a:pPr defTabSz="918698">
                <a:defRPr/>
              </a:pPr>
              <a:t>10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922266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8698">
              <a:defRPr/>
            </a:pPr>
            <a:fld id="{C128EBE4-310D-497C-824B-37C508C842D4}" type="slidenum">
              <a:rPr lang="ru-RU">
                <a:solidFill>
                  <a:prstClr val="black"/>
                </a:solidFill>
                <a:latin typeface="Calibri"/>
              </a:rPr>
              <a:pPr defTabSz="918698">
                <a:defRPr/>
              </a:pPr>
              <a:t>11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86177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CECE8CCB-C330-40A8-91ED-6DE2FEB4C099}" type="datetime1">
              <a:rPr lang="ru-RU" smtClean="0"/>
              <a:t>10.09.2024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ФГБОУ ВО ПГУПС Императора Александра I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7CFBE52-719D-40EF-B3D6-E4B72BE745E3}" type="datetime1">
              <a:rPr lang="ru-RU" smtClean="0"/>
              <a:t>10.09.2024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ФГБОУ ВО ПГУПС Императора Александра I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D068D5FC-648E-4B69-AB57-DE773B529BDA}" type="datetime1">
              <a:rPr lang="ru-RU" smtClean="0"/>
              <a:t>10.09.2024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ФГБОУ ВО ПГУПС Императора Александра I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82B37-C9A8-46DB-A71E-A41F4D32D97F}" type="datetimeFigureOut">
              <a:rPr lang="ru-RU" smtClean="0"/>
              <a:t>10.09.2024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F826E-2A0E-4940-B5E4-B23D641A0A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5316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82B37-C9A8-46DB-A71E-A41F4D32D97F}" type="datetimeFigureOut">
              <a:rPr lang="ru-RU" smtClean="0"/>
              <a:t>10.09.2024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F826E-2A0E-4940-B5E4-B23D641A0A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2748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82B37-C9A8-46DB-A71E-A41F4D32D97F}" type="datetimeFigureOut">
              <a:rPr lang="ru-RU" smtClean="0"/>
              <a:t>10.09.2024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F826E-2A0E-4940-B5E4-B23D641A0A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0538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82B37-C9A8-46DB-A71E-A41F4D32D97F}" type="datetimeFigureOut">
              <a:rPr lang="ru-RU" smtClean="0"/>
              <a:t>10.09.2024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F826E-2A0E-4940-B5E4-B23D641A0A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71841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82B37-C9A8-46DB-A71E-A41F4D32D97F}" type="datetimeFigureOut">
              <a:rPr lang="ru-RU" smtClean="0"/>
              <a:t>10.09.2024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F826E-2A0E-4940-B5E4-B23D641A0A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43729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82B37-C9A8-46DB-A71E-A41F4D32D97F}" type="datetimeFigureOut">
              <a:rPr lang="ru-RU" smtClean="0"/>
              <a:t>10.09.2024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F826E-2A0E-4940-B5E4-B23D641A0A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81750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82B37-C9A8-46DB-A71E-A41F4D32D97F}" type="datetimeFigureOut">
              <a:rPr lang="ru-RU" smtClean="0"/>
              <a:t>10.09.2024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F826E-2A0E-4940-B5E4-B23D641A0A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8163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82B37-C9A8-46DB-A71E-A41F4D32D97F}" type="datetimeFigureOut">
              <a:rPr lang="ru-RU" smtClean="0"/>
              <a:t>10.09.2024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F826E-2A0E-4940-B5E4-B23D641A0A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1213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A9612950-CA6D-480A-A60D-0A4F0DE456C3}" type="datetime1">
              <a:rPr lang="ru-RU" smtClean="0"/>
              <a:t>10.09.2024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44016" y="4767264"/>
            <a:ext cx="8460432" cy="273844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none"/>
        </p:style>
        <p:txBody>
          <a:bodyPr/>
          <a:lstStyle/>
          <a:p>
            <a:r>
              <a:rPr lang="ru-RU" dirty="0"/>
              <a:t>ФГБОУ ВО ПГУПС Императора Александра I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none"/>
        </p:style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82B37-C9A8-46DB-A71E-A41F4D32D97F}" type="datetimeFigureOut">
              <a:rPr lang="ru-RU" smtClean="0"/>
              <a:t>10.09.2024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F826E-2A0E-4940-B5E4-B23D641A0A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2706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82B37-C9A8-46DB-A71E-A41F4D32D97F}" type="datetimeFigureOut">
              <a:rPr lang="ru-RU" smtClean="0"/>
              <a:t>10.09.2024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F826E-2A0E-4940-B5E4-B23D641A0A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20443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82B37-C9A8-46DB-A71E-A41F4D32D97F}" type="datetimeFigureOut">
              <a:rPr lang="ru-RU" smtClean="0"/>
              <a:t>10.09.2024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F826E-2A0E-4940-B5E4-B23D641A0A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3725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F5784D0B-90A2-4B5D-A18F-BFA7AF9C25C6}" type="datetime1">
              <a:rPr lang="ru-RU" smtClean="0"/>
              <a:t>10.09.2024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ФГБОУ ВО ПГУПС Императора Александра I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ECC03C01-BA98-4D57-B517-41F218F94BD3}" type="datetime1">
              <a:rPr lang="ru-RU" smtClean="0"/>
              <a:t>10.09.2024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ФГБОУ ВО ПГУПС Императора Александра I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B5A24B6-72A1-4AA1-BF23-23030F7270BE}" type="datetime1">
              <a:rPr lang="ru-RU" smtClean="0"/>
              <a:t>10.09.2024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ФГБОУ ВО ПГУПС Императора Александра I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6836E456-172C-439F-B045-32C3781D9DF8}" type="datetime1">
              <a:rPr lang="ru-RU" smtClean="0"/>
              <a:t>10.09.2024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ФГБОУ ВО ПГУПС Императора Александра I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DBC7BD5B-3BE2-4E67-BDCA-77A77B60D4A8}" type="datetime1">
              <a:rPr lang="ru-RU" smtClean="0"/>
              <a:t>10.09.2024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ФГБОУ ВО ПГУПС Императора Александра I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A5FB06DA-C57C-4CC3-A8E6-7054A5B3708D}" type="datetime1">
              <a:rPr lang="ru-RU" smtClean="0"/>
              <a:t>10.09.2024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ФГБОУ ВО ПГУПС Императора Александра I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4D76C07-7683-41AE-B4F4-68876E21625C}" type="datetime1">
              <a:rPr lang="ru-RU" smtClean="0"/>
              <a:t>10.09.2024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ФГБОУ ВО ПГУПС Императора Александра I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0" y="4767264"/>
            <a:ext cx="846043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ФГБОУ ВО ПГУПС Императора Александра I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04448" y="4767264"/>
            <a:ext cx="43204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D82B37-C9A8-46DB-A71E-A41F4D32D97F}" type="datetimeFigureOut">
              <a:rPr lang="ru-RU" smtClean="0"/>
              <a:t>10.09.2024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4F826E-2A0E-4940-B5E4-B23D641A0A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290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56.png"/><Relationship Id="rId4" Type="http://schemas.openxmlformats.org/officeDocument/2006/relationships/image" Target="../media/image55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ompany.rzd.ru/ru/9471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B%D0%BE%D0%BA%D0%BE%D0%BC%D0%BE%D1%82%D0%B8%D0%B2" TargetMode="External"/><Relationship Id="rId7" Type="http://schemas.openxmlformats.org/officeDocument/2006/relationships/image" Target="../media/image64.png"/><Relationship Id="rId2" Type="http://schemas.openxmlformats.org/officeDocument/2006/relationships/hyperlink" Target="https://ru.wikipedia.org/wiki/%D0%9A%D0%BE%D0%BB%D0%B5%D1%81%D0%BE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hyperlink" Target="https://ru.wikipedia.org/wiki/%D0%9A%D0%BE%D1%8D%D1%84%D1%84%D0%B8%D1%86%D0%B8%D0%B5%D0%BD%D1%82_%D1%82%D1%80%D0%B5%D0%BD%D0%B8%D1%8F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07/978-3-031-11058-0_3" TargetMode="External"/><Relationship Id="rId2" Type="http://schemas.openxmlformats.org/officeDocument/2006/relationships/hyperlink" Target="http://brni.info/archive/2014/4(13)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atents.google.com/patent/RU2617857C2/ru" TargetMode="Externa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emf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419622"/>
            <a:ext cx="9144000" cy="1613549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</a:pPr>
            <a:r>
              <a:rPr lang="ru-RU" sz="1600" b="1" dirty="0">
                <a:latin typeface="Times New Roman"/>
                <a:ea typeface="Times New Roman"/>
                <a:cs typeface="Times New Roman"/>
              </a:rPr>
              <a:t>Зарифьян Александр Александрович </a:t>
            </a:r>
            <a:br>
              <a:rPr lang="ru-RU" sz="1600" b="1" dirty="0">
                <a:latin typeface="Times New Roman"/>
                <a:ea typeface="Times New Roman"/>
                <a:cs typeface="Times New Roman"/>
              </a:rPr>
            </a:br>
            <a:br>
              <a:rPr lang="ru-RU" sz="1400" b="1" dirty="0">
                <a:latin typeface="Times New Roman"/>
                <a:ea typeface="Times New Roman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ТЯГОВО-ЭНЕРГЕТИЧЕСКИХ ПОКАЗАТЕЛЕЙ ЭЛЕКТРОВОЗОВ 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СЧЕТ ПРИМЕНЕНИЯ ИННОВАЦИОННЫХ АЛГОРИТМОВ 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АДАПТИВНОГО УПРАВЛЕНИЯ 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771364" y="3795886"/>
            <a:ext cx="7492752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Брянск  -  2024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BF4E898-D391-4E12-A7A0-88D6F35F95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264250"/>
            <a:ext cx="2103993" cy="1155372"/>
          </a:xfrm>
          <a:prstGeom prst="rect">
            <a:avLst/>
          </a:prstGeom>
        </p:spPr>
      </p:pic>
      <p:pic>
        <p:nvPicPr>
          <p:cNvPr id="11" name="Рисунок 10" descr="Universal Mechanism - software for modeling the dynamics of mechanical systems">
            <a:extLst>
              <a:ext uri="{FF2B5EF4-FFF2-40B4-BE49-F238E27FC236}">
                <a16:creationId xmlns:a16="http://schemas.microsoft.com/office/drawing/2014/main" id="{4285FEFB-58A4-4641-B18F-2631F6ECE585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83518"/>
            <a:ext cx="1964080" cy="851282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7F97897-CFB6-4C18-9161-429058ADC5C7}"/>
              </a:ext>
            </a:extLst>
          </p:cNvPr>
          <p:cNvSpPr txBox="1"/>
          <p:nvPr/>
        </p:nvSpPr>
        <p:spPr>
          <a:xfrm>
            <a:off x="771364" y="3221563"/>
            <a:ext cx="73290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Zarifyan Alexander Alexandrovich</a:t>
            </a:r>
          </a:p>
          <a:p>
            <a:pPr algn="ctr"/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INCREASING THE TRACTION AND ENERGY PERFORMANCE OF ELECTRIC LOCOMOTIVES THROUGH THE APPLICATION OF INNOVATIVE ADAPTIVE CONTROL ALGORITHMS</a:t>
            </a:r>
          </a:p>
        </p:txBody>
      </p:sp>
    </p:spTree>
    <p:extLst>
      <p:ext uri="{BB962C8B-B14F-4D97-AF65-F5344CB8AC3E}">
        <p14:creationId xmlns:p14="http://schemas.microsoft.com/office/powerpoint/2010/main" val="7358917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04448" y="4767264"/>
            <a:ext cx="474908" cy="273844"/>
          </a:xfrm>
        </p:spPr>
        <p:txBody>
          <a:bodyPr vert="horz" lIns="91440" tIns="45720" rIns="91440" bIns="45720" rtlCol="0" anchor="ctr"/>
          <a:lstStyle/>
          <a:p>
            <a:pPr algn="ctr"/>
            <a:fld id="{B19B0651-EE4F-4900-A07F-96A6BFA9D0F0}" type="slidenum">
              <a:rPr lang="ru-RU" b="1">
                <a:solidFill>
                  <a:prstClr val="black"/>
                </a:solidFill>
                <a:latin typeface="Calibri"/>
              </a:rPr>
              <a:pPr algn="ctr"/>
              <a:t>10</a:t>
            </a:fld>
            <a:endParaRPr lang="ru-RU" b="1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112043"/>
            <a:ext cx="768350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286A1E9-4DCF-42BF-A468-C3CACE70CD6D}"/>
              </a:ext>
            </a:extLst>
          </p:cNvPr>
          <p:cNvSpPr txBox="1"/>
          <p:nvPr/>
        </p:nvSpPr>
        <p:spPr>
          <a:xfrm>
            <a:off x="763371" y="102392"/>
            <a:ext cx="77048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Расчетная методика определения потерь </a:t>
            </a:r>
            <a:b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 асинхронном тяговом двигателе при изменяющейся нагрузке</a:t>
            </a:r>
            <a:endParaRPr lang="en-US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E112936-336C-48A8-8F8E-3D3A5D170C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663197"/>
            <a:ext cx="3410582" cy="378076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8462F26-1EEA-48D5-ABE0-75986D49B4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98703" y="628412"/>
            <a:ext cx="4561729" cy="791209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B0DD8F3-6D08-4019-8F93-DB967D6185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9912" y="1502375"/>
            <a:ext cx="4601517" cy="294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8630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04448" y="4767264"/>
            <a:ext cx="474908" cy="273844"/>
          </a:xfrm>
        </p:spPr>
        <p:txBody>
          <a:bodyPr vert="horz" lIns="91440" tIns="45720" rIns="91440" bIns="45720" rtlCol="0" anchor="ctr"/>
          <a:lstStyle/>
          <a:p>
            <a:pPr algn="ctr"/>
            <a:fld id="{B19B0651-EE4F-4900-A07F-96A6BFA9D0F0}" type="slidenum">
              <a:rPr lang="ru-RU" b="1">
                <a:solidFill>
                  <a:prstClr val="black"/>
                </a:solidFill>
                <a:latin typeface="Calibri"/>
              </a:rPr>
              <a:pPr algn="ctr"/>
              <a:t>11</a:t>
            </a:fld>
            <a:endParaRPr lang="ru-RU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24058C-7DB8-4091-BD83-8A2FB8FEAA05}"/>
              </a:ext>
            </a:extLst>
          </p:cNvPr>
          <p:cNvSpPr txBox="1"/>
          <p:nvPr/>
        </p:nvSpPr>
        <p:spPr>
          <a:xfrm>
            <a:off x="8293857" y="123478"/>
            <a:ext cx="7426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Глава 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FE5B419-9DDD-451C-A1C8-A92D42CC04B1}"/>
              </a:ext>
            </a:extLst>
          </p:cNvPr>
          <p:cNvSpPr txBox="1"/>
          <p:nvPr/>
        </p:nvSpPr>
        <p:spPr>
          <a:xfrm>
            <a:off x="59665" y="149899"/>
            <a:ext cx="84249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ЭНЕРГЕТИЧЕСКАЯ ЭФФЕКТИВНОСТЬ ПАССАЖИРСКИХ И ГРУЗОВЫХ ЭЛЕКТРОВОЗОВ ПРИ РАБОТЕ С ИЗМЕНЯЮЩЕЙСЯ НАГРУЗКОЙ В УСЛОВИЯХ ЭКСПЛУАТАЦИИ</a:t>
            </a:r>
            <a:endParaRPr lang="en-US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36983D3-54AF-40B6-A629-B10472B373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38" y="792088"/>
            <a:ext cx="3256646" cy="429994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05498C7-45A3-40BA-BF9C-0260172733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7824" y="699542"/>
            <a:ext cx="3682814" cy="2339215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8FEE6A9B-7F92-479E-A3CF-FEDBCA892F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7157" y="2859782"/>
            <a:ext cx="3487291" cy="196719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6F8F883-4613-4798-822D-6A69E078F65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72173" y="1282652"/>
            <a:ext cx="2569729" cy="631062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4905ACCE-7ED2-408C-9F8A-4BED4FEECF9C}"/>
              </a:ext>
            </a:extLst>
          </p:cNvPr>
          <p:cNvSpPr txBox="1"/>
          <p:nvPr/>
        </p:nvSpPr>
        <p:spPr>
          <a:xfrm>
            <a:off x="3275856" y="4589624"/>
            <a:ext cx="4572000" cy="3809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800"/>
              </a:spcAft>
            </a:pPr>
            <a:r>
              <a:rPr lang="en-US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3.1а</a:t>
            </a:r>
            <a:r>
              <a:rPr lang="en-US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- 3.8а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3.15а</a:t>
            </a:r>
            <a:r>
              <a:rPr lang="en-US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9479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04448" y="4767264"/>
            <a:ext cx="474908" cy="273844"/>
          </a:xfr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123C8DF-6142-4869-A124-722D4E436788}"/>
              </a:ext>
            </a:extLst>
          </p:cNvPr>
          <p:cNvSpPr txBox="1"/>
          <p:nvPr/>
        </p:nvSpPr>
        <p:spPr>
          <a:xfrm>
            <a:off x="8293857" y="123478"/>
            <a:ext cx="7426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Глава 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25FF33A-FFBE-4F95-81FB-4A2829195DA0}"/>
              </a:ext>
            </a:extLst>
          </p:cNvPr>
          <p:cNvSpPr txBox="1"/>
          <p:nvPr/>
        </p:nvSpPr>
        <p:spPr>
          <a:xfrm>
            <a:off x="1835696" y="123478"/>
            <a:ext cx="56536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Энергетическая эффективность грузового электровоза 2ЭС5</a:t>
            </a:r>
            <a:b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при питании от сети переменного тока</a:t>
            </a:r>
            <a:endParaRPr lang="en-US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E876B73-1DF2-4075-A8E9-1F7C4A0F7A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199" y="673807"/>
            <a:ext cx="2398260" cy="379588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F804CB5-C976-4178-9937-7833C1C817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5776" y="703217"/>
            <a:ext cx="3168352" cy="1519819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330420E-184F-469F-A6BD-2BF937C28B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99792" y="2643758"/>
            <a:ext cx="2995532" cy="1872208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7891F38F-589F-45FF-A2EA-81CA0523EB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47920" y="555526"/>
            <a:ext cx="3496080" cy="198756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0FB12718-7E2D-413E-A8B1-C27768A762C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74035" y="2655426"/>
            <a:ext cx="3569965" cy="1763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080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04448" y="4767264"/>
            <a:ext cx="474908" cy="273844"/>
          </a:xfr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059832" y="2139702"/>
            <a:ext cx="1008112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F23B081-6B02-436F-882D-95E4EA09E954}"/>
              </a:ext>
            </a:extLst>
          </p:cNvPr>
          <p:cNvSpPr txBox="1"/>
          <p:nvPr/>
        </p:nvSpPr>
        <p:spPr>
          <a:xfrm>
            <a:off x="8293857" y="123478"/>
            <a:ext cx="7426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Глава 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F8B9C03-AA7D-44C1-B24E-95AAAD45C3B6}"/>
              </a:ext>
            </a:extLst>
          </p:cNvPr>
          <p:cNvSpPr txBox="1"/>
          <p:nvPr/>
        </p:nvSpPr>
        <p:spPr>
          <a:xfrm>
            <a:off x="1835696" y="123478"/>
            <a:ext cx="56536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Использование доступной мощности грузового электровоза </a:t>
            </a:r>
          </a:p>
          <a:p>
            <a:pPr algn="ctr"/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при работе с порожними поездами на равнине</a:t>
            </a:r>
            <a:endParaRPr lang="en-US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A00E77C-9E87-48AE-BDE3-293289043B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755015"/>
            <a:ext cx="2151764" cy="386789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02EEFAD-8ECE-46FD-B40A-ADFFB5773F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9792" y="755015"/>
            <a:ext cx="3248836" cy="2024445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D3882B55-68D7-406C-B01D-12F7B7661C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33800" y="2643761"/>
            <a:ext cx="4340133" cy="2416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4634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04448" y="4767264"/>
            <a:ext cx="474908" cy="273844"/>
          </a:xfr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8D7F719-ED44-4F8C-AB90-564BFB0C8172}"/>
              </a:ext>
            </a:extLst>
          </p:cNvPr>
          <p:cNvSpPr txBox="1"/>
          <p:nvPr/>
        </p:nvSpPr>
        <p:spPr>
          <a:xfrm>
            <a:off x="8336717" y="102392"/>
            <a:ext cx="7426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Глава 4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0348928-1CD8-40A4-94F1-B70C7CB307C3}"/>
              </a:ext>
            </a:extLst>
          </p:cNvPr>
          <p:cNvSpPr txBox="1"/>
          <p:nvPr/>
        </p:nvSpPr>
        <p:spPr>
          <a:xfrm>
            <a:off x="0" y="160508"/>
            <a:ext cx="8496944" cy="704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ПОВЫШЕНИЕ ЭНЕРГЕТИЧЕСКОЙ ЭФФЕКТИВНОСТИ ЭЛЕКТРОВОЗА ЗА СЧЕТ ДИСКРЕТНО-АДАПТИВНОГО УПРАВЛЕНИЯ МНОГОДВИГАТЕЛЬНЫМ ТЯГОВЫМ ПРИВОДОМ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F5AFDF1-D6DD-4D36-B150-551F9519C7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96" y="831976"/>
            <a:ext cx="3390566" cy="431152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4355D233-9EFC-4AF1-A480-757E93E158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9842" y="2883060"/>
            <a:ext cx="3068662" cy="184893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AF28BFE-3F9A-412C-BD77-4125FF3957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9872" y="953122"/>
            <a:ext cx="3220079" cy="3058788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2B65EB6A-A555-47B5-BD4A-F5990D9E2A3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39305" y="864612"/>
            <a:ext cx="1521127" cy="2053778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C4EDEAA2-A7CD-4756-85F6-CE2B53211644}"/>
              </a:ext>
            </a:extLst>
          </p:cNvPr>
          <p:cNvSpPr txBox="1"/>
          <p:nvPr/>
        </p:nvSpPr>
        <p:spPr>
          <a:xfrm>
            <a:off x="4353951" y="4771906"/>
            <a:ext cx="4572000" cy="264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 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4.33а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- 4.35а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4.37а - 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4.49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30253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04448" y="4767264"/>
            <a:ext cx="474908" cy="273844"/>
          </a:xfr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143280" y="254264"/>
            <a:ext cx="7426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Глава 4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B3C0055-73C7-48B6-8084-474CF853250A}"/>
              </a:ext>
            </a:extLst>
          </p:cNvPr>
          <p:cNvSpPr txBox="1"/>
          <p:nvPr/>
        </p:nvSpPr>
        <p:spPr>
          <a:xfrm>
            <a:off x="258081" y="260768"/>
            <a:ext cx="8064896" cy="5420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Показатели удельного расхода электроэнергии при работе в штатном и энергоэффективном режимах (по итогам эксплуатационных испытаний)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BEC423ED-B876-460E-95FB-C3AFAD30909F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75" b="22947"/>
          <a:stretch/>
        </p:blipFill>
        <p:spPr bwMode="auto">
          <a:xfrm>
            <a:off x="258081" y="987574"/>
            <a:ext cx="1649623" cy="20477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D92BABAE-F5D3-40AB-BD72-F9EB69CC8175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3" b="6488"/>
          <a:stretch/>
        </p:blipFill>
        <p:spPr bwMode="auto">
          <a:xfrm>
            <a:off x="2771800" y="915566"/>
            <a:ext cx="1296145" cy="219954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" name="Рисунок 20" descr="3ЭС5с испытания">
            <a:extLst>
              <a:ext uri="{FF2B5EF4-FFF2-40B4-BE49-F238E27FC236}">
                <a16:creationId xmlns:a16="http://schemas.microsoft.com/office/drawing/2014/main" id="{F23F08FD-1888-44DA-9BEB-784BF7AB4787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68" b="16109"/>
          <a:stretch>
            <a:fillRect/>
          </a:stretch>
        </p:blipFill>
        <p:spPr bwMode="auto">
          <a:xfrm>
            <a:off x="4714814" y="987574"/>
            <a:ext cx="4249674" cy="2100214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6EBA83B3-9C60-4BE3-A5B3-F81086B9525F}"/>
              </a:ext>
            </a:extLst>
          </p:cNvPr>
          <p:cNvSpPr txBox="1"/>
          <p:nvPr/>
        </p:nvSpPr>
        <p:spPr>
          <a:xfrm>
            <a:off x="539552" y="3354431"/>
            <a:ext cx="7855433" cy="1233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Эксплуатационные испытания электровоза 2ЭС5С-001 проводились в ноябре 2019 года на участке Артышта-II – Алтайская Западно-Сибирской ж.д. под руководством Ю.В. Голова. При этом проводилось тестирование алгоритмов работы системы управления, в том числе проверялся режим энергоэффективного ведения поезда за счёт отключения части ТЭД при избыточной мощности локомотива</a:t>
            </a: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15230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04448" y="4767264"/>
            <a:ext cx="474908" cy="273844"/>
          </a:xfr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93D6702-3C8E-4310-87FC-6975F52AA4E6}"/>
              </a:ext>
            </a:extLst>
          </p:cNvPr>
          <p:cNvSpPr txBox="1"/>
          <p:nvPr/>
        </p:nvSpPr>
        <p:spPr>
          <a:xfrm>
            <a:off x="8172400" y="102392"/>
            <a:ext cx="7426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Глава 4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F8C8475-04DF-4078-85D6-3FFBB5646CB8}"/>
              </a:ext>
            </a:extLst>
          </p:cNvPr>
          <p:cNvSpPr txBox="1"/>
          <p:nvPr/>
        </p:nvSpPr>
        <p:spPr>
          <a:xfrm>
            <a:off x="1475656" y="195486"/>
            <a:ext cx="6462464" cy="5420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Показатели энергетической эффективности электровоза 3ЭС5С </a:t>
            </a:r>
            <a:b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работе в штатном режиме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57E0A2D-5BE9-4CCC-92F5-EDAE14CDC324}"/>
              </a:ext>
            </a:extLst>
          </p:cNvPr>
          <p:cNvSpPr txBox="1"/>
          <p:nvPr/>
        </p:nvSpPr>
        <p:spPr>
          <a:xfrm>
            <a:off x="179512" y="737494"/>
            <a:ext cx="2952328" cy="1694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1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Первая поездка</a:t>
            </a: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sz="1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штатный режим</a:t>
            </a: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работе всех тяговых двигателей</a:t>
            </a: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 11 декабря 2019 г. был проведён состав массой </a:t>
            </a:r>
            <a:r>
              <a:rPr lang="en-US" sz="1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6953 т. Время движения составило 3 ч 2 мин 42 с (3,045 ч), техническая скорость 35,46 км/ч. 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36736C1-489C-4940-AC9C-1106F32D27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3848" y="737494"/>
            <a:ext cx="3464885" cy="4249859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33791AD-DBF3-4765-9BB1-23334C7BEE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2200" y="843558"/>
            <a:ext cx="2614228" cy="1790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3247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04448" y="4767264"/>
            <a:ext cx="474908" cy="273844"/>
          </a:xfr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4E045AD-20BB-44D1-A3B7-BD24C7DFE90B}"/>
              </a:ext>
            </a:extLst>
          </p:cNvPr>
          <p:cNvSpPr txBox="1"/>
          <p:nvPr/>
        </p:nvSpPr>
        <p:spPr>
          <a:xfrm>
            <a:off x="8172400" y="102392"/>
            <a:ext cx="7426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Глава 4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CCDDF1B-5C5F-4E7C-8A14-6FC525C1AF70}"/>
              </a:ext>
            </a:extLst>
          </p:cNvPr>
          <p:cNvSpPr txBox="1"/>
          <p:nvPr/>
        </p:nvSpPr>
        <p:spPr>
          <a:xfrm>
            <a:off x="1304764" y="102392"/>
            <a:ext cx="6534472" cy="5420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Показатели энергетической эффективности электровоза 3ЭС5С </a:t>
            </a:r>
            <a:b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дискретно-адаптивном управлении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8D14841-0424-4602-8E02-2A86BE9F99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644400"/>
            <a:ext cx="2380266" cy="2122165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7763F87C-D848-4280-84AA-193F8A809C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65" y="3748644"/>
            <a:ext cx="2552637" cy="101862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2CB926D1-96F2-4E84-86DD-3665A4F9F5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50949" y="627534"/>
            <a:ext cx="3323570" cy="3007470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B0229901-58F4-4325-BCAA-8675778509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56059" y="3718443"/>
            <a:ext cx="3096061" cy="1431198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83B6510F-864B-4676-AA03-5BCAD29AB88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05101" y="1919659"/>
            <a:ext cx="3309938" cy="1300163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D89569E6-4154-43A7-A880-6B25BBADE20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22469" y="1130538"/>
            <a:ext cx="3192544" cy="642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6717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04448" y="4767264"/>
            <a:ext cx="474908" cy="273844"/>
          </a:xfrm>
        </p:spPr>
        <p:txBody>
          <a:bodyPr vert="horz" lIns="91440" tIns="45720" rIns="91440" bIns="45720" rtlCol="0" anchor="ctr"/>
          <a:lstStyle/>
          <a:p>
            <a:pPr algn="ctr">
              <a:defRPr/>
            </a:pPr>
            <a:fld id="{B19B0651-EE4F-4900-A07F-96A6BFA9D0F0}" type="slidenum">
              <a:rPr lang="ru-RU" b="1">
                <a:solidFill>
                  <a:prstClr val="black"/>
                </a:solidFill>
              </a:rPr>
              <a:pPr algn="ctr">
                <a:defRPr/>
              </a:pPr>
              <a:t>18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257F3D5F-A6AA-4D02-B212-5758378F2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Сопоставление показателей энергетической эффективности</a:t>
            </a:r>
            <a:endParaRPr lang="en-US" sz="1800" dirty="0"/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5BD1131B-3CEC-41E3-BD73-274E08696C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1147214"/>
            <a:ext cx="5400278" cy="295441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2CADE64-4D9A-4353-B99B-103E235E3067}"/>
              </a:ext>
            </a:extLst>
          </p:cNvPr>
          <p:cNvSpPr txBox="1"/>
          <p:nvPr/>
        </p:nvSpPr>
        <p:spPr>
          <a:xfrm>
            <a:off x="8172400" y="102392"/>
            <a:ext cx="7426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Глава 4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28220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04448" y="4767264"/>
            <a:ext cx="474908" cy="273844"/>
          </a:xfrm>
        </p:spPr>
        <p:txBody>
          <a:bodyPr vert="horz" lIns="91440" tIns="45720" rIns="91440" bIns="45720" rtlCol="0" anchor="ctr"/>
          <a:lstStyle/>
          <a:p>
            <a:pPr algn="ctr">
              <a:defRPr/>
            </a:pPr>
            <a:fld id="{B19B0651-EE4F-4900-A07F-96A6BFA9D0F0}" type="slidenum">
              <a:rPr lang="ru-RU" b="1">
                <a:solidFill>
                  <a:prstClr val="black"/>
                </a:solidFill>
              </a:rPr>
              <a:pPr algn="ctr">
                <a:defRPr/>
              </a:pPr>
              <a:t>19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077FB6D-CA04-423C-B487-187C43D51EEE}"/>
              </a:ext>
            </a:extLst>
          </p:cNvPr>
          <p:cNvSpPr txBox="1"/>
          <p:nvPr/>
        </p:nvSpPr>
        <p:spPr>
          <a:xfrm>
            <a:off x="1835696" y="123478"/>
            <a:ext cx="58143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Компьютерное моделирование автоматического регулятора скорости 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CD94448-3FB3-4453-81B1-F54E55764FDA}"/>
              </a:ext>
            </a:extLst>
          </p:cNvPr>
          <p:cNvSpPr txBox="1"/>
          <p:nvPr/>
        </p:nvSpPr>
        <p:spPr>
          <a:xfrm>
            <a:off x="8172400" y="195486"/>
            <a:ext cx="7426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Глава 5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5E7C3E7-4993-4164-A00F-2EFD42E34DF5}"/>
              </a:ext>
            </a:extLst>
          </p:cNvPr>
          <p:cNvSpPr txBox="1"/>
          <p:nvPr/>
        </p:nvSpPr>
        <p:spPr>
          <a:xfrm>
            <a:off x="395536" y="431255"/>
            <a:ext cx="4572000" cy="46946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</a:pP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микропроцессорных систем управления и силовой полупроводниковой техники позволило в конце ХХ века начать выпуск локомотивов и электропоездов с асинхронными тяговыми двигателями (АТД). В 2002 году был утвержден документ [</a:t>
            </a:r>
            <a:r>
              <a:rPr lang="ru-RU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5.21</a:t>
            </a: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], который предусматривал переход на производство локомотивов с АТД в нашей стране. </a:t>
            </a:r>
            <a:endParaRPr lang="en-US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</a:pP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Накопленный опыт показал, что в случае применения АТД эффективное ручное либо аппаратное регулирование сил тяги и электрического торможения неосуществимо. Поэтому локомотив должен быть оборудован системой автоматического управления на основе бортового компьютера, которая в значительной степени определяет его тягово-энергетические показатели и функциональность. </a:t>
            </a:r>
            <a:endParaRPr lang="en-US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</a:pP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Такие электровозы с АТД, как 2(3)ЭС5С «Атаман», оборудованы бортовыми микропроцессорными устройствами, которые выполняют управление работой и диагностику практически всего оборудования и представляют собой децентрализованные модульные структуры, действующие в реальном масштабе времени. </a:t>
            </a:r>
            <a:endParaRPr lang="en-US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</a:pP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современных локомотивах система управления имеет иерархическую структуру. На рисунке 5.2.1 показан обобщенный пример построения верхнего уровня управления электровоза, который оснащен, в соответствии с требованиями [</a:t>
            </a:r>
            <a:r>
              <a:rPr lang="ru-RU" sz="1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5.22</a:t>
            </a: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], системами </a:t>
            </a:r>
            <a:r>
              <a:rPr lang="ru-RU" sz="1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поосного</a:t>
            </a: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регулирования силы тяги и адаптивного отключения/подключения тяговых двигателей в зависимости от нагрузки (алгоритм ДАУ). </a:t>
            </a:r>
            <a:endParaRPr lang="en-US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</a:pP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Пульт управления (человеко-машинный интерфейс) предоставляет машинисту информацию об условиях движения и о состоянии основных систем локомотива, а также служит для передачи управляющих воздействий машиниста в систему управления. Дисплей машиниста отображает основную информацию по управлению и диагностике локомотива, а также дает возможность реализовать ряд управляющих функций.</a:t>
            </a:r>
            <a:endParaRPr lang="en-US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id="{B608E64D-97EA-475F-B4C2-694C024B28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23738" y="-432308"/>
            <a:ext cx="7596114" cy="405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49" name="Picture 11">
            <a:extLst>
              <a:ext uri="{FF2B5EF4-FFF2-40B4-BE49-F238E27FC236}">
                <a16:creationId xmlns:a16="http://schemas.microsoft.com/office/drawing/2014/main" id="{64D97E82-6AB7-43DD-89BB-7B2E5DCD6F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844972"/>
            <a:ext cx="1898659" cy="2880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078CA3FE-2AF6-4722-9701-5EDCFE89E5CB}"/>
              </a:ext>
            </a:extLst>
          </p:cNvPr>
          <p:cNvSpPr txBox="1"/>
          <p:nvPr/>
        </p:nvSpPr>
        <p:spPr>
          <a:xfrm>
            <a:off x="5041014" y="4778481"/>
            <a:ext cx="3790722" cy="241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ru-RU" sz="9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Рисунок 5.2.1 – Структурная схема системы управления тягой</a:t>
            </a:r>
            <a:endParaRPr lang="en-US" sz="7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" name="videoreg">
            <a:hlinkClick r:id="" action="ppaction://media"/>
            <a:extLst>
              <a:ext uri="{FF2B5EF4-FFF2-40B4-BE49-F238E27FC236}">
                <a16:creationId xmlns:a16="http://schemas.microsoft.com/office/drawing/2014/main" id="{9590CF8A-620F-4EFE-B202-2F732FCDF983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6097393" y="478867"/>
            <a:ext cx="2016224" cy="1296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2056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04448" y="4767264"/>
            <a:ext cx="474908" cy="273844"/>
          </a:xfrm>
        </p:spPr>
        <p:txBody>
          <a:bodyPr/>
          <a:lstStyle/>
          <a:p>
            <a:pPr algn="ctr"/>
            <a:fld id="{B19B0651-EE4F-4900-A07F-96A6BFA9D0F0}" type="slidenum">
              <a:rPr lang="ru-RU" b="1" smtClean="0">
                <a:solidFill>
                  <a:prstClr val="black"/>
                </a:solidFill>
              </a:rPr>
              <a:pPr algn="ctr"/>
              <a:t>2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44008" y="915566"/>
            <a:ext cx="416567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latin typeface="Times New Roman"/>
                <a:ea typeface="Times New Roman"/>
              </a:rPr>
              <a:t>     В «Стратегии развития холдинга "РЖД" на период до 2030 года» и других нормативных документах сказано, что снижение удельного расхода топливно-энергетических ресурсов (ТЭР) относится к числу стратегических инициатив в локомотивном комплексе. Отмечено, что доля электроэнергии, затрачиваемой на тягу поездов, составляет около 90% от всей электрической энергии, потребляемой холдингом. </a:t>
            </a:r>
          </a:p>
          <a:p>
            <a:pPr algn="just"/>
            <a:r>
              <a:rPr lang="ru-RU" sz="1400" dirty="0">
                <a:latin typeface="Times New Roman"/>
                <a:ea typeface="Times New Roman"/>
              </a:rPr>
              <a:t>     Поэтому уровень эффективности использования электроэнергии на тягу оказывает ключевое влияние на величину затрат компании на закупку ТЭР, в силу чего предусматривается последовательное снижение удельного расхода электроэнергии на тягу: если уровень 2012 года принять за 100%, то к 2030 году он должен составить 94,1%. </a:t>
            </a:r>
            <a:endParaRPr lang="ru-RU" sz="14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B4AB5BA-5BB4-498F-8445-BAEF7720875E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4" t="9863" r="2177" b="20866"/>
          <a:stretch/>
        </p:blipFill>
        <p:spPr bwMode="auto">
          <a:xfrm>
            <a:off x="899592" y="987574"/>
            <a:ext cx="3013075" cy="196278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10BD4A1-BFE7-4151-AD65-28F261312C56}"/>
              </a:ext>
            </a:extLst>
          </p:cNvPr>
          <p:cNvSpPr txBox="1"/>
          <p:nvPr/>
        </p:nvSpPr>
        <p:spPr>
          <a:xfrm>
            <a:off x="467544" y="3363838"/>
            <a:ext cx="3445123" cy="12349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15000"/>
              </a:lnSpc>
            </a:pP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Структура расходов ОАО «РЖД» на приобретение ТЭР: </a:t>
            </a:r>
            <a:b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электрическая энергия на тягу поездов – 52%;</a:t>
            </a:r>
            <a:endParaRPr lang="en-US" sz="1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15000"/>
              </a:lnSpc>
            </a:pP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дизельное топливо на тягу поездов – 34%; </a:t>
            </a:r>
          </a:p>
          <a:p>
            <a:pPr indent="450215" algn="ctr">
              <a:lnSpc>
                <a:spcPct val="115000"/>
              </a:lnSpc>
            </a:pP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нетяговые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нужды – 14%</a:t>
            </a:r>
            <a:endParaRPr lang="en-US" sz="1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(источник </a:t>
            </a:r>
            <a:r>
              <a:rPr lang="en-US" sz="11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</a:t>
            </a:r>
            <a:r>
              <a:rPr lang="ru-RU" sz="11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://</a:t>
            </a:r>
            <a:r>
              <a:rPr lang="en-US" sz="11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company</a:t>
            </a:r>
            <a:r>
              <a:rPr lang="ru-RU" sz="11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.</a:t>
            </a:r>
            <a:r>
              <a:rPr lang="en-US" sz="11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rzd</a:t>
            </a:r>
            <a:r>
              <a:rPr lang="ru-RU" sz="11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.</a:t>
            </a:r>
            <a:r>
              <a:rPr lang="en-US" sz="11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ru</a:t>
            </a:r>
            <a:r>
              <a:rPr lang="ru-RU" sz="11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/</a:t>
            </a:r>
            <a:r>
              <a:rPr lang="en-US" sz="11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ru</a:t>
            </a:r>
            <a:r>
              <a:rPr lang="ru-RU" sz="11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/9471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6DE125-E23A-423C-BDDD-273B6DDE7813}"/>
              </a:ext>
            </a:extLst>
          </p:cNvPr>
          <p:cNvSpPr txBox="1"/>
          <p:nvPr/>
        </p:nvSpPr>
        <p:spPr>
          <a:xfrm>
            <a:off x="2123728" y="273836"/>
            <a:ext cx="4826682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8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Актуальность темы исследования 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58884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23AC2710-490C-4E20-97E1-5C435BA7E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t>20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3D0F6AB-B007-4F1E-A9B7-FDD27A020D67}"/>
              </a:ext>
            </a:extLst>
          </p:cNvPr>
          <p:cNvSpPr txBox="1"/>
          <p:nvPr/>
        </p:nvSpPr>
        <p:spPr>
          <a:xfrm>
            <a:off x="8172400" y="195486"/>
            <a:ext cx="7426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Глава 5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7790D63-3396-4C0D-A7EA-CF66085D7AA2}"/>
              </a:ext>
            </a:extLst>
          </p:cNvPr>
          <p:cNvSpPr txBox="1"/>
          <p:nvPr/>
        </p:nvSpPr>
        <p:spPr>
          <a:xfrm>
            <a:off x="485799" y="199116"/>
            <a:ext cx="3687267" cy="20601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</a:pP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исследования системы на устойчивость был составлен план численных экспериментов на компьютерной модели с различными массами поездов и коэффициентом чувствительности регулятора. 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</a:pP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Число вагонов</a:t>
            </a:r>
            <a:r>
              <a:rPr lang="ru-RU" sz="1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nv</a:t>
            </a: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= 0, 10, 20, …, 80, каждый массой по 80 т, коэффициент ζ = 0.1, 0.2, …, 1. 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</a:pP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рисунке 5.2.5 показан график изменения скорости при разгоне до заданной скорости </a:t>
            </a:r>
            <a:r>
              <a:rPr lang="en-US" sz="1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ru-RU" sz="1000" i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</a:t>
            </a: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60 км/ч при массе состава 800 т и двухсекционном локомотиве. Как видно, при слишком большом значении коэффициента ζ, близком к единице, возникают автоколебания, а при слишком малом, близком к 0.1, наблюдается перерегулирование.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B00DF5E-2238-4EEA-81E2-1849442E4F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211710"/>
            <a:ext cx="3937165" cy="238829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BED8310-BF83-411E-B689-07B883445B0E}"/>
              </a:ext>
            </a:extLst>
          </p:cNvPr>
          <p:cNvSpPr txBox="1"/>
          <p:nvPr/>
        </p:nvSpPr>
        <p:spPr>
          <a:xfrm>
            <a:off x="4284884" y="195486"/>
            <a:ext cx="3929969" cy="1895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</a:pP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результате проведенного анализа была найдена функциональная зависимость коэффициента инерционности ζ от числа секций локомотива и массы поезда, а затем построен алгоритм нахождения оптимального значения этого коэффициента. 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</a:pP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рисунке 5.2.6 показаны результаты моделирования работы РС с оптимальной настройкой коэффициента ζ при разгоне до скорости </a:t>
            </a:r>
            <a:r>
              <a:rPr lang="en-US" sz="1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ru-RU" sz="1000" i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</a:t>
            </a: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= 60 км/ч и затем при снижении скорости до </a:t>
            </a:r>
            <a:r>
              <a:rPr lang="en-US" sz="1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ru-RU" sz="1000" i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</a:t>
            </a: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30 км/ч. 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</a:pP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Кривые на рисунках соответствуют массе поезда при 0, 10, …, 80 вагонах. Аналогичные расчеты были проведены для движения на подъем, на спуск и по перевалистому профилю. 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E20F63B-F870-4FD5-8356-7FE57E6E6F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4884" y="2211710"/>
            <a:ext cx="4207747" cy="2797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8073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39B397C1-35DC-4CCA-B521-DA41060C1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21</a:t>
            </a:fld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0EAC55-3DB8-43AE-B44D-950657317603}"/>
              </a:ext>
            </a:extLst>
          </p:cNvPr>
          <p:cNvSpPr txBox="1"/>
          <p:nvPr/>
        </p:nvSpPr>
        <p:spPr>
          <a:xfrm>
            <a:off x="2051720" y="195486"/>
            <a:ext cx="545435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Ходовые и</a:t>
            </a:r>
            <a:r>
              <a:rPr lang="ru-RU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спытания автоматического регулятора скорости 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16D68D-EEE8-46CB-880C-14D58FA0659B}"/>
              </a:ext>
            </a:extLst>
          </p:cNvPr>
          <p:cNvSpPr txBox="1"/>
          <p:nvPr/>
        </p:nvSpPr>
        <p:spPr>
          <a:xfrm>
            <a:off x="8172400" y="195486"/>
            <a:ext cx="7426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Глава 5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388C8AE-7CFB-4BFF-A02B-E4B3E36954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627534"/>
            <a:ext cx="3609974" cy="214788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41BF9E1-A3C8-474C-B81C-74D6091D21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2785235"/>
            <a:ext cx="3279310" cy="218620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EF26ACA-084A-4A68-9D23-8D0E492FADCA}"/>
              </a:ext>
            </a:extLst>
          </p:cNvPr>
          <p:cNvSpPr txBox="1"/>
          <p:nvPr/>
        </p:nvSpPr>
        <p:spPr>
          <a:xfrm>
            <a:off x="4140144" y="606616"/>
            <a:ext cx="4572000" cy="22247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</a:pP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рисунке 5.3.6 показан фрагмент записи процесса трогания с места и разгона, на котором показано задание скорости </a:t>
            </a:r>
            <a:r>
              <a:rPr lang="en-US" sz="1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ru-RU" sz="10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</a:t>
            </a:r>
            <a:r>
              <a:rPr lang="ru-RU" sz="1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60 км/ч (черная пунктирная линия), фактическая скорость </a:t>
            </a:r>
            <a:r>
              <a:rPr lang="en-US" sz="1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км/ч (оранжевая линия), сила тяги </a:t>
            </a:r>
            <a:r>
              <a:rPr lang="en-US" sz="1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% (синяя линия) и мощность на тягу </a:t>
            </a:r>
            <a:r>
              <a:rPr lang="ru-RU" sz="1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кВт (красная линия).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</a:pP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Видим, что в первые 15 секунд после трогания с места, сила тяги </a:t>
            </a:r>
            <a:r>
              <a:rPr lang="en-US" sz="1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ограничена 4% своего номинального значения, и достигает 32% на 30-й секунде. Это позволяет добиться плавного возрастания скорости и тем самым исключить возникновение боксования и нежелательного воздействия на продольную динамику поезда.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</a:pP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Фрагмент записи поездки на перегоне ст. Тимашевская → Разъезд 9 км с составом массой </a:t>
            </a:r>
            <a:r>
              <a:rPr lang="en-US" sz="1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6953 т был показан на рисунках 4.2.7 и 4.2.8 при совместной работе алгоритмов ДАУ и АРС, сокращение удельного расхода электроэнергии на тягу составило 25%.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C7A66CA-2DB4-4CC1-B436-4D68A2EA86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4896" y="2865315"/>
            <a:ext cx="4371315" cy="2082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0901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1F1313F9-8611-4908-BC9C-A26249B5C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t>22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7DE01F1-2183-4FB2-8DDF-7855B8AACE29}"/>
              </a:ext>
            </a:extLst>
          </p:cNvPr>
          <p:cNvSpPr txBox="1"/>
          <p:nvPr/>
        </p:nvSpPr>
        <p:spPr>
          <a:xfrm>
            <a:off x="8172400" y="195486"/>
            <a:ext cx="7426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Глава 6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CAE507-1EA9-4321-8FDF-19188229812F}"/>
              </a:ext>
            </a:extLst>
          </p:cNvPr>
          <p:cNvSpPr txBox="1"/>
          <p:nvPr/>
        </p:nvSpPr>
        <p:spPr>
          <a:xfrm>
            <a:off x="1763688" y="195485"/>
            <a:ext cx="58143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АДАПТИВНАЯ СИСТЕМА ЗАЩИТЫ ОТ БОКСОВАНИЯ И ЮЗА 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B56FB3-2235-47F7-8156-6D73AA01308C}"/>
              </a:ext>
            </a:extLst>
          </p:cNvPr>
          <p:cNvSpPr txBox="1"/>
          <p:nvPr/>
        </p:nvSpPr>
        <p:spPr>
          <a:xfrm>
            <a:off x="7668344" y="4736112"/>
            <a:ext cx="70182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[6.11а] 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5035F90-4580-4C2C-A332-4AB8EACE9E5A}"/>
              </a:ext>
            </a:extLst>
          </p:cNvPr>
          <p:cNvSpPr txBox="1"/>
          <p:nvPr/>
        </p:nvSpPr>
        <p:spPr>
          <a:xfrm>
            <a:off x="179512" y="538824"/>
            <a:ext cx="4248472" cy="43653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</a:pP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Основным показателем эффективности тяговой системы является величина создаваемой касательной силы тяги, которая возникает в контакте колесо-рельс под действием крутящего момента на валу тягового двигателя, передаваемого на колесную пару через редуктор.</a:t>
            </a:r>
            <a:endParaRPr lang="en-US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</a:pP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Процесс реализации тягового усилия в контакте колесо-рельс сопровождается проскальзыванием колес. В обычных условиях, проскальзывание невелико и обусловлено упругими деформациями материала.</a:t>
            </a:r>
            <a:endParaRPr lang="en-US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</a:pP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 </a:t>
            </a:r>
            <a:r>
              <a:rPr lang="ru-RU" sz="1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боксованием</a:t>
            </a: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понимается срыв сцепления </a:t>
            </a:r>
            <a:r>
              <a:rPr lang="ru-RU" sz="1000" u="none" strike="noStrike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 tooltip="Колесо"/>
              </a:rPr>
              <a:t>колеса</a:t>
            </a: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при реализации </a:t>
            </a:r>
            <a:r>
              <a:rPr lang="ru-RU" sz="1000" u="none" strike="noStrike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 tooltip="Локомотив"/>
              </a:rPr>
              <a:t>локомотивом</a:t>
            </a: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тягового усилия. Оно проявляется во внезапном и значительном увеличении скорости вращения колёсной пары как твердого тела и вызвано превышением в данный момент времени тягового момента, приложенного к колесу, над моментом предельной силы сцепления в контакте колесо-рельс (превышение несущей способности контакта). Боксование может возникнуть как при трогании поезда с места, так и в движении. После срыва в боксование </a:t>
            </a:r>
            <a:r>
              <a:rPr lang="ru-RU" sz="1000" u="none" strike="noStrike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 tooltip="Коэффициент трения"/>
              </a:rPr>
              <a:t>коэффициент сцепления</a:t>
            </a: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между колесом и рельсом резко уменьшается, и самопроизвольно боксование прекратиться уже не может, поэтому применяется подача песка. </a:t>
            </a:r>
            <a:endParaRPr lang="en-US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</a:pP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электровоза 2ЭС5С сила тяги при трогании с места составляет около 100 кН (на ось), а при работе в </a:t>
            </a:r>
            <a:r>
              <a:rPr lang="ru-RU" sz="100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30-минутном </a:t>
            </a: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режиме на скорости 50 км/ч, составляет 80 кН (на ось). </a:t>
            </a:r>
            <a:endParaRPr lang="en-US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</a:pP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 </a:t>
            </a:r>
            <a:r>
              <a:rPr lang="ru-RU" sz="1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юзом</a:t>
            </a: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понимается скольжение колеса по рельсу при блокировке колеса (то есть при полной остановке вращения) в процессе торможения. В результате на рабочей поверхности колеса образуется ползун. </a:t>
            </a:r>
            <a:endParaRPr lang="en-US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FF7C5EE-4BDE-413D-8126-342CA9D1A9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60032" y="503262"/>
            <a:ext cx="3399436" cy="204049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1A9444A-4AF7-47E8-8922-28998EC3D65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40993" y="2543760"/>
            <a:ext cx="2351477" cy="1972206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742C7C7-7594-456F-A803-F83709F40D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69427" y="2562603"/>
            <a:ext cx="2195061" cy="1832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4546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BBAB7C1D-F320-42E7-9ACB-F5DF5E89D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23</a:t>
            </a:fld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57DDD5B-657B-4413-B106-765C419AB922}"/>
              </a:ext>
            </a:extLst>
          </p:cNvPr>
          <p:cNvSpPr txBox="1"/>
          <p:nvPr/>
        </p:nvSpPr>
        <p:spPr>
          <a:xfrm>
            <a:off x="8172400" y="195486"/>
            <a:ext cx="7426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Глава 6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C2A2221-320A-473C-8546-82E43D906AEB}"/>
              </a:ext>
            </a:extLst>
          </p:cNvPr>
          <p:cNvSpPr txBox="1"/>
          <p:nvPr/>
        </p:nvSpPr>
        <p:spPr>
          <a:xfrm>
            <a:off x="2555776" y="195485"/>
            <a:ext cx="4572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Алгоритм подавления боксования и юза</a:t>
            </a:r>
            <a:endParaRPr lang="en-US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5C70A7C-6A9C-4277-B662-D98BBDB23E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296" y="503262"/>
            <a:ext cx="3024336" cy="239783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D5C24E1-A09A-4F14-A82A-C312D7F4A7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447" y="2967868"/>
            <a:ext cx="3637465" cy="198665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1EFCA52-1BC6-4F6A-B419-6276E0E56F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9992" y="555526"/>
            <a:ext cx="3168352" cy="170603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6AEA5CFD-0117-4431-AE53-1391FF4CC1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7845" y="2355726"/>
            <a:ext cx="3240360" cy="760454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B1BF910-3D2B-4257-A3F7-772C83874B1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83049" y="3210344"/>
            <a:ext cx="4418261" cy="1567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4360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5BB9FE15-E627-45A5-A477-EE20A867EC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24</a:t>
            </a:fld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304511-A4EC-4987-8919-57A14810ED12}"/>
              </a:ext>
            </a:extLst>
          </p:cNvPr>
          <p:cNvSpPr txBox="1"/>
          <p:nvPr/>
        </p:nvSpPr>
        <p:spPr>
          <a:xfrm>
            <a:off x="2051720" y="123478"/>
            <a:ext cx="4572000" cy="3114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ЗАКЛЮЧЕНИЕ. ОСНОВНЫЕ ВЫВОДЫ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1F2D6D-5A99-471D-8533-AAB1927057E4}"/>
              </a:ext>
            </a:extLst>
          </p:cNvPr>
          <p:cNvSpPr txBox="1"/>
          <p:nvPr/>
        </p:nvSpPr>
        <p:spPr>
          <a:xfrm>
            <a:off x="107504" y="411510"/>
            <a:ext cx="457200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80975" algn="just"/>
            <a:r>
              <a:rPr lang="ru-RU" sz="9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докладе изложены новые научно обоснованные научно-технические решения, направленные на повышение тягово-энергетических показателей электровозов за счет применения инновационных алгоритмов адаптивного управления, внедрение которых носит значительный вклад в развитие тягового подвижного состава и в целом железнодорожного транспорта страны. </a:t>
            </a:r>
          </a:p>
          <a:p>
            <a:pPr indent="180975" algn="just"/>
            <a:endParaRPr lang="en-US" sz="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975" algn="just"/>
            <a:r>
              <a:rPr lang="ru-RU" sz="9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Получены новые научные результаты, сформулированные в следующих положениях:</a:t>
            </a:r>
            <a:endParaRPr lang="en-US" sz="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975" algn="just"/>
            <a:r>
              <a:rPr lang="ru-RU" sz="9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На полноразмерном стенде, выполнено экспериментальное определение основных показателей энергетической эффективности асинхронного тягового привода при различной нагрузке. Получена зависимость КПД основных элементов привода – преобразователя и двигателя с редуктором – от реализуемой мощности. Установлено, каким образом КПД электровоза изменяется в зависимости от нагрузки (по данным бортового регистратора).</a:t>
            </a:r>
            <a:endParaRPr lang="en-US" sz="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975" algn="just"/>
            <a:r>
              <a:rPr lang="ru-RU" sz="9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Предложена методика расчетного определения потерь в асинхронном тяговом двигателе при питании от преобразователя. Получено совпадение расчетных и экспериментальных результатов во всем диапазоне изменения мощности, реализуемой АТД.</a:t>
            </a:r>
            <a:endParaRPr lang="en-US" sz="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975" algn="just"/>
            <a:r>
              <a:rPr lang="ru-RU" sz="9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Путем обработки записей бортового регистратора, получена зависимость КПД пассажирского электровоза ЭП20 (питание от сети постоянного тока) от его мгновенной мощности непосредственно в процессе эксплуатации, установлен аналитический вид этой зависимости.</a:t>
            </a:r>
          </a:p>
          <a:p>
            <a:pPr marL="0" marR="0" lvl="0" indent="18097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Получены аналогичные материалы для грузовых электровозов 2ЭС5 (питание от сети переменного тока) при работе в различных условиях. Установлено, что при движении электровоза 2ЭС5 с поездом 9090 тонн на подъем протяженностью 21,7 км с уклоном 9,1‰, более 90% потребленной энергии преобразуется в полезную работу с эффективностью 80…87,5%. Также установлено, что при движении с порожним поездом 2192 т по равнине, основная доля потребленной энергии – до 80% – преобразуется в полезную работу с эффективностью 60…85%.  </a:t>
            </a:r>
            <a:endParaRPr lang="ru-RU" sz="9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7BF8DA2-14EC-4071-916B-02BEE7F611B1}"/>
              </a:ext>
            </a:extLst>
          </p:cNvPr>
          <p:cNvSpPr txBox="1"/>
          <p:nvPr/>
        </p:nvSpPr>
        <p:spPr>
          <a:xfrm>
            <a:off x="4716016" y="473640"/>
            <a:ext cx="4248472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80975" algn="just"/>
            <a:r>
              <a:rPr lang="ru-RU" sz="9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Введено в рассмотрение понятие дискретно-адаптивного управления (ДАУ) многодвигательным тяговым приводом электровоза. Разработан алгоритм ДАУ, приведена блок-схема. Алгоритм защищен патентами RU 2617857 и </a:t>
            </a:r>
            <a:r>
              <a:rPr lang="en-US" sz="9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RU 2819543</a:t>
            </a:r>
            <a:r>
              <a:rPr lang="ru-RU" sz="9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.</a:t>
            </a:r>
            <a:endParaRPr lang="en-US" sz="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975" algn="just"/>
            <a:r>
              <a:rPr lang="ru-RU" sz="9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Алгоритм ДАУ реализован для грузовых электровозов серии 2(3)ЭС5С. Реализация выполнена методами теории конечных автоматов. Установлено, что при прочих равных условиях, в ходе двух поездок с поездами массой около 7 тыс. тонн, при работе электровоза в режиме ДАУ в сочетании с авторегулированием скорости, удельный расход электроэнергии на тягу сократился на 25% по сравнению с поездкой, когда постоянно работали все 12 тяговых двигателей.</a:t>
            </a:r>
            <a:endParaRPr lang="en-US" sz="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975" algn="just"/>
            <a:r>
              <a:rPr lang="ru-RU" sz="9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Автоматический регулятор скорости (АРС) электровоза с асинхронным тяговым приводом синтезирован методами теории конечных автоматов. Разработанное программное обеспечение включено в состав системы управления верхнего уровня электровоза 2(3)ЭС5С. Испытания при работе с составом массой 6953 т показали, что разработанный алгоритм АРС соответствует предъявляемым к нему требованиям и обеспечивает, в сочетании с алгоритмом ДАУ, плавное автоматическое регулирование скорости и существенное повышение энергетической эффективности в режиме тяги.</a:t>
            </a:r>
            <a:endParaRPr lang="en-US" sz="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975" algn="just"/>
            <a:r>
              <a:rPr lang="ru-RU" sz="9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 Предложен метод обнаружения возникновения боксования / юза по датчикам угловой скорости колесных пар, в том числе для наиболее сложного случая – синхронного разносного боксования – при отсутствии информации о линейной скорости локомотива, и опирается только на показания датчиков</a:t>
            </a:r>
            <a:r>
              <a:rPr lang="ru-RU" sz="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9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угловой скорости. Сформулирована и решена задача управления тягой: обеспечить на каждой оси локомотива реализацию устойчивого режима тяги в окрестности точки экстремума на характеристике сцепления и не допускать срыва в боксование, то есть перехода в неустойчивую область, при любом состоянии контакта колесо – рельс. </a:t>
            </a:r>
            <a:endParaRPr lang="en-US" sz="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2D2AAB-4B50-459D-907C-DDCDC1F1E195}"/>
              </a:ext>
            </a:extLst>
          </p:cNvPr>
          <p:cNvSpPr txBox="1"/>
          <p:nvPr/>
        </p:nvSpPr>
        <p:spPr>
          <a:xfrm>
            <a:off x="323529" y="4281358"/>
            <a:ext cx="828091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31800" algn="just">
              <a:spcAft>
                <a:spcPts val="600"/>
              </a:spcAft>
            </a:pPr>
            <a:r>
              <a:rPr lang="ru-RU" sz="1400" dirty="0">
                <a:effectLst/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Совместная работа алгоритма дискретно-адаптивного управления тягой, автоматического регулятора скорости и системы защиты от боксования и юза обеспечивает, на данный момент, наилучшие тягово-энергетические показатели электровоза с многодвигательным асинхронным тяговым приводом.</a:t>
            </a:r>
            <a:endParaRPr lang="en-US" sz="900" dirty="0">
              <a:effectLst/>
              <a:highlight>
                <a:srgbClr val="00FFFF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91969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5486"/>
            <a:ext cx="8229600" cy="4464496"/>
          </a:xfrm>
        </p:spPr>
        <p:txBody>
          <a:bodyPr>
            <a:normAutofit fontScale="40000" lnSpcReduction="20000"/>
          </a:bodyPr>
          <a:lstStyle/>
          <a:p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Публикации </a:t>
            </a:r>
          </a:p>
          <a:p>
            <a:endParaRPr lang="ru-RU" sz="13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0" indent="-88900"/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1.13а. Андрющенко, А.А. Повышение энергетической эффективности пассажирских электровозов с асинхронным тяговым приводом / А.А. Андрющенко, </a:t>
            </a:r>
            <a:r>
              <a:rPr lang="ru-RU" sz="15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А.А. Зарифьян</a:t>
            </a:r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П.Г. Колпахчьян // Известия Петербургского университета путей сообщения. 2015, № 4. – С. 5-14. </a:t>
            </a:r>
          </a:p>
          <a:p>
            <a:pPr marL="88900" indent="-88900"/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1.14а. Зарифьян, А.А. Особенности схем вспомогательного привода современных локомотивов с асинхронными тяговыми двигателями / А.А. Зарифьян // Бюллетень результатов научных исследований: Электронный научный журнал. 2014, №4 (13) – С. 29-35. [Электронный ресурс]. – URL:  http://brni.info/archive/2014/4(13).html</a:t>
            </a:r>
          </a:p>
          <a:p>
            <a:pPr marL="88900" indent="-88900"/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1.16а. Зарифьян, А.А. Энергетический баланс при работе грузового электро-воза // Вестник Брянского государственного технического университета. – 2020, № 4 (89). – С. 21-30.</a:t>
            </a:r>
          </a:p>
          <a:p>
            <a:pPr marL="88900" indent="-88900"/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1.17а. Зарифьян, А. А. Экспериментальное исследование энергетической эффективности асинхронного тягового привода электровозов при изменяющейся нагрузке / А. А. Зарифьян, П. Г. Колпахчьян // Бюллетень результатов научных исследований. — 2023. — </a:t>
            </a:r>
            <a:r>
              <a:rPr lang="ru-RU" sz="15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</a:t>
            </a:r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1. — С. 77–92. DOI: 10.20295/2223-9987-2023-1-77-92</a:t>
            </a:r>
          </a:p>
          <a:p>
            <a:pPr marL="88900" indent="-88900"/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1.18а. Андрющенко, А.А. Показатели энергетической эффективности пассажирских электровозов с асинхронным тяговым приводом при питании от сети постоянного тока. / А.А. Андрющенко, </a:t>
            </a:r>
            <a:r>
              <a:rPr lang="ru-RU" sz="15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А.А. Зарифьян</a:t>
            </a:r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П.Г. Колпахчьян // Известия Петербургского университета путей сообщения. – 2015. – №2. – С. 21-29.</a:t>
            </a:r>
          </a:p>
          <a:p>
            <a:pPr marL="88900" indent="-88900"/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1.20а. Зарифьян, А.А. Показатели энергетической эффективности грузовых магистральных электровозов в различных условиях эксплуатации // Техника железных дорог – 2019, № 2 (46), с. 18-25.</a:t>
            </a:r>
          </a:p>
          <a:p>
            <a:pPr marL="88900" indent="-88900"/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1.21а. Зарифьян, А. А. Сокращение расхода электроэнергии грузовыми магистральными электровозами 2(3)ЭС5С при работе в энергоэффективном режиме по итогам эксплуатационных испытаний / А. А. Зарифьян, М. А. </a:t>
            </a:r>
            <a:r>
              <a:rPr lang="ru-RU" sz="15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Шрайбер</a:t>
            </a:r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// Бюл-летень результатов научных исследований. – 2022. – </a:t>
            </a:r>
            <a:r>
              <a:rPr lang="ru-RU" sz="15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</a:t>
            </a:r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4. – С. 7–23.</a:t>
            </a:r>
          </a:p>
          <a:p>
            <a:pPr marL="88900" indent="-88900"/>
            <a:endParaRPr lang="ru-RU" sz="15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0" indent="-88900" algn="just">
              <a:lnSpc>
                <a:spcPct val="120000"/>
              </a:lnSpc>
            </a:pP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2.1а. Колпахчьян, П.Г. Компьютерная модель скоростного пассажирского электровоза с асинхронным тяговым приводом / П.Г. Колпахчьян, А.А. Андрющенко, </a:t>
            </a:r>
            <a:r>
              <a:rPr lang="ru-RU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А.А. Зарифьян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// Компьютерное моделирование в железнодорожном транспорте: вопросы динамики, прочности и износа (Второй научно-технический семинар). Сборник тезисов. 9-10 апреля 2014 г. — Брянск, БГТУ, 2014. - С. 29-32.</a:t>
            </a:r>
            <a:endParaRPr lang="en-US" sz="15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5725" indent="0" algn="just" fontAlgn="base" hangingPunct="0">
              <a:lnSpc>
                <a:spcPct val="120000"/>
              </a:lnSpc>
            </a:pP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2.2а. Колпахчьян, П.Г. Построение модели асинхронного тягового привода электровоза ЭП20 в среде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Matlab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Simulink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/ П.Г. Колпахчьян, </a:t>
            </a:r>
            <a:r>
              <a:rPr lang="ru-RU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А.А. Зарифьян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// Труды Международной научно-практической конференции «Транспорт - 2014». Часть 2. Техн. науки. — Рост. гос. ун-т путей сообщения. Ростов н/Д, 2014. - С. 70-73. </a:t>
            </a:r>
            <a:endParaRPr lang="en-US" sz="15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5725" indent="0" algn="just" fontAlgn="base" hangingPunct="0">
              <a:lnSpc>
                <a:spcPct val="120000"/>
              </a:lnSpc>
            </a:pP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2.3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Kolpahchyan, P. Study of the asynchronous traction drive's operating modes by computer simulation (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Исследование режимов работы асинхронного тягового привода методами компьютерного моделирования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/ P. Kolpahchyan, </a:t>
            </a:r>
            <a:r>
              <a:rPr lang="en-US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A. Zarifyan (Jr)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// VI International Scientific Conference «Transport Problems-2014» - Silesian University of Technology - Katowice (Poland), 25-27.06.2014.-P. 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357-364.</a:t>
            </a:r>
            <a:endParaRPr lang="en-US" sz="15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5725" indent="0" algn="just">
              <a:lnSpc>
                <a:spcPct val="120000"/>
              </a:lnSpc>
            </a:pP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2.4а. Зарифьян, А.А. Особенности схем вспомогательного привода современных локомотивов с асинхронными тяговыми двигателями / А.А. Зарифьян // Бюллетень результатов научных исследований: Электронный научный журнал. 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2014, №4 (13) – 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29-35. [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Электронный ресурс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]. – URL: </a:t>
            </a:r>
            <a:r>
              <a:rPr lang="en-US" sz="150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http://brni.info/archive/2014/4(13).html</a:t>
            </a:r>
            <a:endParaRPr lang="en-US" sz="15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5725" indent="0" algn="just" fontAlgn="base" hangingPunct="0">
              <a:lnSpc>
                <a:spcPct val="120000"/>
              </a:lnSpc>
            </a:pP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2.5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Kolpahchyan, P.G. Study of the asynchronous traction drive's operating modes by computer simulation. 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Part 1: Problem </a:t>
            </a:r>
            <a:r>
              <a:rPr lang="ru-RU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formulation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ru-RU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computer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model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(Исследование режимов работы асинхронного тягового привода методами компьютерного моделирования. Часть 1: Постановка задачи и компьютерная модель) / 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Kolpahchyan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А.А. </a:t>
            </a:r>
            <a:r>
              <a:rPr lang="en-US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Zarifyan</a:t>
            </a:r>
            <a:r>
              <a:rPr lang="ru-RU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Jr</a:t>
            </a:r>
            <a:r>
              <a:rPr lang="ru-RU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// 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Transport Problems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International scientific journal - 2015. — Vol. 10, Issue 2.-P. 125-136.</a:t>
            </a:r>
            <a:endParaRPr lang="en-US" sz="15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5725" indent="0" algn="just">
              <a:lnSpc>
                <a:spcPct val="120000"/>
              </a:lnSpc>
            </a:pP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2.6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Kolpahchyan, P.G. Study of the asynchronous traction drive's operating modes by computer simulation. Part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Simulation results and analysis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(Исследование режимов работы асинхронного тягового привода методами компьютерного моделирования. Часть 2: Результаты моделирования и анализ) / 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Kolpahchyan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Zarifyan</a:t>
            </a:r>
            <a:r>
              <a:rPr lang="ru-RU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Jr</a:t>
            </a:r>
            <a:r>
              <a:rPr lang="ru-RU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// 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Transport Problems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International scientific journal. – 2015. – Vol. 10, Issue 3. – P. 5-15.</a:t>
            </a:r>
            <a:endParaRPr lang="en-US" sz="15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5725" indent="0" algn="just" fontAlgn="base" hangingPunct="0">
              <a:lnSpc>
                <a:spcPct val="120000"/>
              </a:lnSpc>
            </a:pP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2.7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Zarifyan, A. A. Comparative research of electrical energy transformation processes in locomotive traction drives with asynchronous motors and series-wound brushed DC motors / A. A. Zarifyan, N. V.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Talakhadze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// J. Phys.: Conf. Ser. “Intelligent Information Technology and Mathematical Modeling 2021 (IITMM 2021)” </a:t>
            </a:r>
            <a:r>
              <a:rPr lang="en-US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2131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(2021) 042079 IOP Publishing doi:10.1088/1742-6596/2131/4/042079</a:t>
            </a:r>
            <a:endParaRPr lang="en-US" sz="15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5725" indent="0" algn="just" fontAlgn="base" hangingPunct="0">
              <a:lnSpc>
                <a:spcPct val="120000"/>
              </a:lnSpc>
            </a:pP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2.8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Zarifyan, A. (2023). Experimental Determination of Asynchronous Traction Drive Energy Efficiency Indicators Under Varying Load. / A. Zarifyan, T.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Talakhadze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// In: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Guda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A. (eds) Networked Control Systems for Connected and Automated Vehicles. NN 2022. Lecture Notes in Networks and Systems, vol 509. pp 23–32. Springer, Cham.  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URL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500" u="sng" dirty="0">
                <a:solidFill>
                  <a:srgbClr val="0857A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</a:t>
            </a:r>
            <a:r>
              <a:rPr lang="ru-RU" sz="1500" u="sng" dirty="0">
                <a:solidFill>
                  <a:srgbClr val="0857A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://</a:t>
            </a:r>
            <a:r>
              <a:rPr lang="en-US" sz="1500" u="sng" dirty="0" err="1">
                <a:solidFill>
                  <a:srgbClr val="0857A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doi</a:t>
            </a:r>
            <a:r>
              <a:rPr lang="ru-RU" sz="1500" u="sng" dirty="0">
                <a:solidFill>
                  <a:srgbClr val="0857A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.</a:t>
            </a:r>
            <a:r>
              <a:rPr lang="en-US" sz="1500" u="sng" dirty="0">
                <a:solidFill>
                  <a:srgbClr val="0857A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org</a:t>
            </a:r>
            <a:r>
              <a:rPr lang="ru-RU" sz="1500" u="sng" dirty="0">
                <a:solidFill>
                  <a:srgbClr val="0857A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/10.1007/978-3-031-11058-0_3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5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5725" indent="0" algn="just">
              <a:lnSpc>
                <a:spcPct val="120000"/>
              </a:lnSpc>
            </a:pPr>
            <a:r>
              <a:rPr lang="ru-RU" sz="15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2.9а. 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Зарифьян, А. А. Показатели качества потребления энергии в коллекторном и асинхронном тяговых приводах электровозов переменного тока / А. А. Зарифьян, А. М. Евстафьев // Известия Петербургского университета путей сообщения. — СПб.: ПГУПС, 2023. — Т. 20. — </a:t>
            </a:r>
            <a:r>
              <a:rPr lang="ru-RU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Вып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4. — С. 987–998</a:t>
            </a:r>
            <a:r>
              <a:rPr lang="ru-RU" sz="15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DOI: 10.20295/1815-588X-2023-4-987-998</a:t>
            </a:r>
            <a:endParaRPr lang="en-US" sz="15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5725" indent="0" algn="just">
              <a:lnSpc>
                <a:spcPct val="120000"/>
              </a:lnSpc>
            </a:pP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2.10а.</a:t>
            </a:r>
            <a:r>
              <a:rPr lang="ru-RU" sz="15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Зарифьян, А. А.</a:t>
            </a:r>
            <a:r>
              <a:rPr lang="ru-RU" sz="15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Экспериментальное исследование энергетической эффективности асинхронного тягового привода электровозов при изменяющейся нагрузке /</a:t>
            </a:r>
            <a:r>
              <a:rPr lang="ru-RU" sz="15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А. А. Зарифьян, П. Г. Колпахчьян // Бюллетень результатов научных исследований. — 2023. — </a:t>
            </a:r>
            <a:r>
              <a:rPr lang="ru-RU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Вып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1. — С. 77–92. 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DOI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10.20295/2223-9987-2023-1-77-92</a:t>
            </a:r>
            <a:endParaRPr lang="en-US" sz="15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5725" indent="0" algn="just">
              <a:lnSpc>
                <a:spcPct val="120000"/>
              </a:lnSpc>
            </a:pP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2.11а.</a:t>
            </a:r>
            <a:r>
              <a:rPr lang="ru-RU" sz="15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Зарифьян, А. А.</a:t>
            </a:r>
            <a:r>
              <a:rPr lang="ru-RU" sz="15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Расчетная методика определения потерь в асинхронном тяговом двигателе электровоза при изменяющейся нагрузке / А. А. Зарифьян, П. Г. Колпахчьян // Бюллетень результатов научных исследований. — 2023. – </a:t>
            </a:r>
            <a:r>
              <a:rPr lang="ru-RU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Вып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2. — С. 81–91. 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DOI</a:t>
            </a:r>
            <a:r>
              <a:rPr lang="ru-RU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10.20295/2223-9987-2023-2-81-91 </a:t>
            </a:r>
            <a:endParaRPr lang="en-US" sz="15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5725" indent="0" algn="just">
              <a:lnSpc>
                <a:spcPct val="120000"/>
              </a:lnSpc>
            </a:pPr>
            <a:r>
              <a:rPr lang="ru-RU" sz="15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2.26а. Зарифьян, А.А. (мл.) Алгоритм повышения энергетической эффективности электровозов с асинхронным тяговым приводом при питании от сети постоянного тока / А.А. Зарифьян // Вестник РГУПС. — 2016. — №1. — С.50-61.</a:t>
            </a:r>
            <a:endParaRPr lang="en-US" sz="15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5725" indent="0">
              <a:lnSpc>
                <a:spcPct val="120000"/>
              </a:lnSpc>
            </a:pPr>
            <a:r>
              <a:rPr lang="ru-RU" sz="15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2.27а. Андрющенко, А.А. Способ управления энергетической эффективностью локомотива при работе с неполной нагрузкой / А.А. Андрющенко, </a:t>
            </a:r>
            <a:r>
              <a:rPr lang="ru-RU" sz="15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А.А. Зарифьян</a:t>
            </a:r>
            <a:r>
              <a:rPr lang="ru-RU" sz="15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Ю.А. Орлов, К.П. </a:t>
            </a:r>
            <a:r>
              <a:rPr lang="ru-RU" sz="15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Солтус</a:t>
            </a:r>
            <a:r>
              <a:rPr lang="ru-RU" sz="15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// Патент RU 2617857; приоритет от 15.09.2015 – </a:t>
            </a:r>
            <a:r>
              <a:rPr lang="ru-RU" sz="15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Бюлл</a:t>
            </a:r>
            <a:r>
              <a:rPr lang="ru-RU" sz="15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№13 – Опубликовано 28.04.2017. – </a:t>
            </a:r>
            <a:r>
              <a:rPr lang="en-US" sz="15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URL</a:t>
            </a:r>
            <a:r>
              <a:rPr lang="ru-RU" sz="15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 </a:t>
            </a:r>
            <a:r>
              <a:rPr lang="en-US" sz="150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</a:t>
            </a:r>
            <a:r>
              <a:rPr lang="ru-RU" sz="150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://</a:t>
            </a:r>
            <a:r>
              <a:rPr lang="en-US" sz="150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patents</a:t>
            </a:r>
            <a:r>
              <a:rPr lang="ru-RU" sz="150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.</a:t>
            </a:r>
            <a:r>
              <a:rPr lang="en-US" sz="150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google</a:t>
            </a:r>
            <a:r>
              <a:rPr lang="ru-RU" sz="150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.</a:t>
            </a:r>
            <a:r>
              <a:rPr lang="en-US" sz="150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com</a:t>
            </a:r>
            <a:r>
              <a:rPr lang="ru-RU" sz="150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/</a:t>
            </a:r>
            <a:r>
              <a:rPr lang="en-US" sz="150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patent</a:t>
            </a:r>
            <a:r>
              <a:rPr lang="ru-RU" sz="150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/</a:t>
            </a:r>
            <a:r>
              <a:rPr lang="en-US" sz="150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RU</a:t>
            </a:r>
            <a:r>
              <a:rPr lang="ru-RU" sz="150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2617857</a:t>
            </a:r>
            <a:r>
              <a:rPr lang="en-US" sz="150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C</a:t>
            </a:r>
            <a:r>
              <a:rPr lang="ru-RU" sz="150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2/</a:t>
            </a:r>
            <a:r>
              <a:rPr lang="en-US" sz="1500" u="sng" dirty="0" err="1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ru</a:t>
            </a:r>
            <a:endParaRPr lang="ru-RU" sz="1500" u="sng" dirty="0">
              <a:solidFill>
                <a:srgbClr val="0563C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5725" indent="0">
              <a:lnSpc>
                <a:spcPct val="120000"/>
              </a:lnSpc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2.40а. Зарифьян, А. А. Сокращение расхода электроэнергии грузовыми </a:t>
            </a:r>
            <a:r>
              <a:rPr lang="ru-RU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ма-гистральными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электровозами 2(3)ЭС5С при работе в энергоэффективном режиме по итогам эксплуатационных испытаний / А. А. Зарифьян, М. А. </a:t>
            </a:r>
            <a:r>
              <a:rPr lang="ru-RU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Шрайбер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// Бюллетень результатов научных исследований. — 2022. — </a:t>
            </a:r>
            <a:r>
              <a:rPr lang="ru-RU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Вып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4. — С. 7–23. DOI: 10.20295/2223-9987-2022-4-7-23</a:t>
            </a:r>
          </a:p>
          <a:p>
            <a:endParaRPr lang="ru-RU" sz="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42</a:t>
            </a:r>
          </a:p>
        </p:txBody>
      </p:sp>
    </p:spTree>
    <p:extLst>
      <p:ext uri="{BB962C8B-B14F-4D97-AF65-F5344CB8AC3E}">
        <p14:creationId xmlns:p14="http://schemas.microsoft.com/office/powerpoint/2010/main" val="35277136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EF85CF6-5383-43D3-8AFF-0859EF7B5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26</a:t>
            </a:fld>
            <a:endParaRPr lang="ru-RU" dirty="0"/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685CCA99-F4F6-4864-B309-262079A53646}"/>
              </a:ext>
            </a:extLst>
          </p:cNvPr>
          <p:cNvSpPr txBox="1">
            <a:spLocks/>
          </p:cNvSpPr>
          <p:nvPr/>
        </p:nvSpPr>
        <p:spPr>
          <a:xfrm>
            <a:off x="561529" y="339502"/>
            <a:ext cx="8229600" cy="4399137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Публикации</a:t>
            </a:r>
          </a:p>
          <a:p>
            <a:pPr marL="0" indent="0">
              <a:buNone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3.1а. Андрющенко, А.А. Показатели энергетической эффективности пассажирских электровозов с асинхронным тяговым приводом при питании от сети постоянного тока. / А.А. Андрющенко, </a:t>
            </a:r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А.А. Зарифьян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, П.Г. Колпахчьян // Известия Петербургского университета путей сообщения. – 2015. – № 2. – С. 21-29.</a:t>
            </a:r>
          </a:p>
          <a:p>
            <a:pPr marL="0" indent="0">
              <a:buNone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3.2а. Андрющенко, А.А. Оценка энергетической эффективности электровоза c асинхронным тяговым приводом методами компьютерного моделирования / А.А. Андрющенко, </a:t>
            </a:r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А.А. Зарифьян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, П.Г. Колпахчьян // Компьютерное моделирование в железнодорожном транспорте: динамика, прочность, износ: (3-й научно-технический семинар). Сборник тезисов. 6-7 апреля 2016 г. – Брянск, БГТУ, 2016. – С. 9-11. </a:t>
            </a:r>
          </a:p>
          <a:p>
            <a:pPr marL="0" indent="0">
              <a:buNone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3.3а. Зарифьян, А.А. Показатели энергетической эффективности грузовых электровозов с асинхронным тяговым приводом // Механика и трибология транспортных систем: сборник докладов международной научной конференции, Ростов-на-Дону, 8 – 10 ноября 2016 г.: в 2 т. – Ростов н/Д: ФГБОУ ВО РГУПС. – 2016. – Т. 1 – с. 87-93.</a:t>
            </a:r>
          </a:p>
          <a:p>
            <a:pPr marL="0" indent="0">
              <a:buNone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3.4а. Зарифьян, А. А. Показатели энергетической эффективности грузовых магистральных электровозов в различных условиях эксплуатации // Вестник Института проблем естественных монополий: Техника железных дорог. – 2019. – № 2(46). – С. 18-25. – EDN NIPMTH.</a:t>
            </a:r>
          </a:p>
          <a:p>
            <a:pPr marL="0" indent="0">
              <a:buNone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3.5а. Андрющенко, А.А. Испытания магистрального грузового электровоза 2ЭС5 с тяжеловесным поездом / А.А. Андрющенко, </a:t>
            </a:r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А.А. Зарифьян (мл.)  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// Сб.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научн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тр. «Транспорт: наука, образование, производство» (Транспорт-2018). Том 2. технические науки. РГУПС. Ростов н/Д, 17-20 апреля 2018. – С. 22-26. – URL:   https://elibrary.ru/item.asp?id=37241748 </a:t>
            </a:r>
          </a:p>
          <a:p>
            <a:pPr marL="0" indent="0">
              <a:buNone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3.6а. Zarifyan, A. The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usage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locomotive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tractive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power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different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operating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modes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efficiency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control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 // The 4th International Conference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on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Railway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 Technology: Research, Development and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Maintenance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Sitges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Barcelona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Spain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September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 3-7, 2018.</a:t>
            </a:r>
          </a:p>
          <a:p>
            <a:pPr marL="0" indent="0">
              <a:buNone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3.7а. Андрющенко, А.А. Испытания нового магистрального грузового электровоза 2ЭС5С / А.А. Андрющенко, А.А. Зарифьян (мл.) // Сб. научных трудов «Транспорт: наука, образование, производство». Том 3. Технические науки. – Рост. гос. ун-т путей сообщения. Ростов н/Д, 2019. – С. 230-234.</a:t>
            </a:r>
          </a:p>
          <a:p>
            <a:pPr marL="0" indent="0">
              <a:buNone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3.8а. Зарифьян А.А. Энергетический баланс при работе грузового электровоза // Вестник Брянского государственного технического университета. – 2020, № 4 (89). – С. 21-30.</a:t>
            </a:r>
          </a:p>
          <a:p>
            <a:pPr marL="0" indent="0">
              <a:buNone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3.15а. Zarifyan, Alexander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Jr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The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Usage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Locomotive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Tractive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 Power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Different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Operating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Modes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Efficiency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 Control. –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Advancements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Civil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 Engineering &amp; Technology. 2018.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Volume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 2.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Issue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 1. P. 142-144 – ACET.000529.2018.– DOI: 10.31031/ACET.2018.02.000529 –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Corpus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 ID: 186732813</a:t>
            </a:r>
          </a:p>
          <a:p>
            <a:pPr marL="0" indent="0">
              <a:buNone/>
            </a:pPr>
            <a:endParaRPr lang="ru-RU" sz="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4.33а. Способ управления энергетической эффективностью локомотива при работе с неполной нагрузкой / Андрющенко А.А., Зарифьян А.А. (мл.), Орлов Ю.А.,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Солтус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 К.П. // Патент 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RU 2617857; 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приоритет от 15.09.2015 -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Бюлл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№13 - Опубликовано 04.04.2017. </a:t>
            </a:r>
          </a:p>
          <a:p>
            <a:pPr marL="0" indent="0">
              <a:buNone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4.34а. Андрющенко, А.А. Повышение энергетической эффективности пассажирских электровозов с асинхронным тяговым приводом / А.А. Андрющенко, А.А. Зарифьян, П.Г. Колпахчьян // Известия Петербургского университета путей сообщения. 2015, № 4. – С. 5-14. </a:t>
            </a:r>
          </a:p>
          <a:p>
            <a:pPr marL="0" indent="0">
              <a:buNone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4.35а. Зарифьян, А.А. (мл.) Алгоритм повышения энергетической эффективности электровозов с асинхронным тяговым приводом при питании от сети постоянного тока / А.А. Зарифьян // Вестник РГУПС. – 2016. – №1. – С.50-61.</a:t>
            </a:r>
          </a:p>
          <a:p>
            <a:pPr marL="0" indent="0">
              <a:buNone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4.37а. Зарифьян, А.А. Показатели энергетической эффективности грузовых магистральных электровозов в различных условиях эксплуатации // Техника железных дорог – 2019, № 2 (46), с. 18-25.</a:t>
            </a:r>
          </a:p>
          <a:p>
            <a:pPr marL="0" indent="0">
              <a:buNone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4.38а. 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Increasing the Energy Efficiency of Rail Vehicles Equipped with a Multi-Motor Electrical Traction Drive (Conference Paper) / A. Zarifyan (jr.), T. </a:t>
            </a:r>
            <a:r>
              <a:rPr lang="en-US" sz="800" dirty="0" err="1">
                <a:latin typeface="Times New Roman" pitchFamily="18" charset="0"/>
                <a:cs typeface="Times New Roman" pitchFamily="18" charset="0"/>
              </a:rPr>
              <a:t>Talakhadze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, N. </a:t>
            </a:r>
            <a:r>
              <a:rPr lang="en-US" sz="800" dirty="0" err="1">
                <a:latin typeface="Times New Roman" pitchFamily="18" charset="0"/>
                <a:cs typeface="Times New Roman" pitchFamily="18" charset="0"/>
              </a:rPr>
              <a:t>Grebennikov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, N. </a:t>
            </a:r>
            <a:r>
              <a:rPr lang="en-US" sz="800" dirty="0" err="1">
                <a:latin typeface="Times New Roman" pitchFamily="18" charset="0"/>
                <a:cs typeface="Times New Roman" pitchFamily="18" charset="0"/>
              </a:rPr>
              <a:t>Romanchenko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, A. </a:t>
            </a:r>
            <a:r>
              <a:rPr lang="en-US" sz="800" dirty="0" err="1">
                <a:latin typeface="Times New Roman" pitchFamily="18" charset="0"/>
                <a:cs typeface="Times New Roman" pitchFamily="18" charset="0"/>
              </a:rPr>
              <a:t>Shapshal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 // 2019 26th International Workshop on Electric Drives: Improvement in Efficiency of Electric Drives (IWED). Publisher: IEEE. – 2019. DOI: 10.1109/IWED.2019.8664283.</a:t>
            </a:r>
          </a:p>
          <a:p>
            <a:pPr marL="0" indent="0">
              <a:buNone/>
            </a:pP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4.39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а. Зарифьян, 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A.A. 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Алгоритм повышения энергетической эффективности электровозов с асинхронным тяговым приводом при питании от сети постоянного тока // Вестник РГУПС. – 2016. – № 1. – С. 50–61. </a:t>
            </a:r>
          </a:p>
          <a:p>
            <a:pPr marL="0" indent="0">
              <a:buNone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4.40а. Зарифьян, А.А. Дискретно-адаптивное управление тяговым приводом грузового электровоза при работе с неполной нагрузкой // Вестник РГУПС. – 2018. – №1. – С. 49-59.</a:t>
            </a:r>
          </a:p>
          <a:p>
            <a:pPr marL="0" indent="0">
              <a:buNone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4.41а. 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800" dirty="0" err="1">
                <a:latin typeface="Times New Roman" pitchFamily="18" charset="0"/>
                <a:cs typeface="Times New Roman" pitchFamily="18" charset="0"/>
              </a:rPr>
              <a:t>Andrewshchenko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, P. Kolpahchyan, A. Zarifyan Jr. Reduction of electric locomotive's energy consumption by scalable tractive power control // Transport Problems. Scientific journal. – 2018. – Volume 13. – Issue 2 – P. 103-110.</a:t>
            </a:r>
          </a:p>
          <a:p>
            <a:pPr marL="0" indent="0">
              <a:buNone/>
            </a:pP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4.42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а. Зарифьян А. А.,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Шрайбер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 М. А. Сокращение расхода электроэнергии грузовыми магистральными электровозами 2(3)ЭС5С при работе в энергоэффективном режиме по итогам эксплуатационных испытаний // Бюллетень результатов научных исследований. — 2022. —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Вып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4. — С. 7–23.</a:t>
            </a:r>
          </a:p>
          <a:p>
            <a:pPr marL="0" indent="0">
              <a:buNone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4.43а. 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A. Zarifyan. The usage of a locomotive tractive power in the different operating modes and the efficiency control // The 4th International Conference on Railway Technology: Research, Development and Maintenance, </a:t>
            </a:r>
            <a:r>
              <a:rPr lang="en-US" sz="800" dirty="0" err="1">
                <a:latin typeface="Times New Roman" pitchFamily="18" charset="0"/>
                <a:cs typeface="Times New Roman" pitchFamily="18" charset="0"/>
              </a:rPr>
              <a:t>Sitges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, Barcelona, Spain, September 3-7, 2018.</a:t>
            </a:r>
          </a:p>
          <a:p>
            <a:pPr marL="0" indent="0">
              <a:buNone/>
            </a:pP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4.44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а. 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A. Zarifyan, M. </a:t>
            </a:r>
            <a:r>
              <a:rPr lang="en-US" sz="800" dirty="0" err="1">
                <a:latin typeface="Times New Roman" pitchFamily="18" charset="0"/>
                <a:cs typeface="Times New Roman" pitchFamily="18" charset="0"/>
              </a:rPr>
              <a:t>Obukhov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. Electric Locomotives Energy Saving by the Discrete-Adaptive Traction Drive Control: Experimental Confirmation. 2021 International Ural Conference on Electrical Power Engineering (</a:t>
            </a:r>
            <a:r>
              <a:rPr lang="en-US" sz="800" dirty="0" err="1">
                <a:latin typeface="Times New Roman" pitchFamily="18" charset="0"/>
                <a:cs typeface="Times New Roman" pitchFamily="18" charset="0"/>
              </a:rPr>
              <a:t>UralCon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), 2021, pp. 25-30, DOI: 10.1109/UralCon52005.2021.9559475.</a:t>
            </a:r>
          </a:p>
          <a:p>
            <a:pPr marL="0" indent="0">
              <a:buNone/>
            </a:pP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4.45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а. Андрющенко, А.А. Испытания нового магистрального грузового электровоза 2ЭС5С / А.А. Андрющенко, А.А. Зарифьян (мл.) // Сб. научных трудов «Транспорт: наука, образование, производство». Том 3. Технические науки. – Рост. гос. ун-т путей сообщения. Ростов н/Д, 2019. – С. 230-234.</a:t>
            </a:r>
          </a:p>
          <a:p>
            <a:pPr marL="0" indent="0">
              <a:buNone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4.46а. 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Zarifyan, A. Synthesis of the heavy freight locomotive speed control system by finite-state machine theory // The 16th International Conference on Civil, Structural &amp; Environmental Engineering Computing - 16-19 September 2019 - Riva del Garda, Italy.</a:t>
            </a:r>
          </a:p>
          <a:p>
            <a:pPr marL="0" indent="0">
              <a:buNone/>
            </a:pP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4.47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а. 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Zarifyan A. A., </a:t>
            </a:r>
            <a:r>
              <a:rPr lang="en-US" sz="800" dirty="0" err="1">
                <a:latin typeface="Times New Roman" pitchFamily="18" charset="0"/>
                <a:cs typeface="Times New Roman" pitchFamily="18" charset="0"/>
              </a:rPr>
              <a:t>Talakhadze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 N. V. Comparative research of electrical energy transformation processes in locomotive traction drives with asynchronous motors and series-wound brushed DC motors – J. Phys.: Conf. Ser. “Intelligent Information Technology and Mathematical Modeling 2021 (IITMM 2021)” 2131 (2021) 042079 IOP Publishing doi:10.1088/1742-6596/2131/4/042079</a:t>
            </a:r>
          </a:p>
          <a:p>
            <a:pPr marL="0" indent="0">
              <a:buNone/>
            </a:pP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4.48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а. 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Zarifyan, Alexander Jr. The Usage of a Locomotive Tractive Power in the Different Operating Modes and the Efficiency Control. – Advancements in Civil Engineering &amp; Technology. 2018. Volume 2. Issue 1. P. 142-144 – ACET.000529.2018.– DOI: 10.31031/ACET.2018.02.000529 – Corpus ID: 186732813</a:t>
            </a:r>
          </a:p>
          <a:p>
            <a:pPr marL="0" indent="0">
              <a:buNone/>
            </a:pP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4.49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а. 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Zarifyan, A., </a:t>
            </a:r>
            <a:r>
              <a:rPr lang="en-US" sz="800" dirty="0" err="1">
                <a:latin typeface="Times New Roman" pitchFamily="18" charset="0"/>
                <a:cs typeface="Times New Roman" pitchFamily="18" charset="0"/>
              </a:rPr>
              <a:t>Talakhadze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, T. (2023). Experimental Determination of Asynchronous Traction Drive Energy Efficiency Indicators Under Varying Load. In: </a:t>
            </a:r>
            <a:r>
              <a:rPr lang="en-US" sz="800" dirty="0" err="1">
                <a:latin typeface="Times New Roman" pitchFamily="18" charset="0"/>
                <a:cs typeface="Times New Roman" pitchFamily="18" charset="0"/>
              </a:rPr>
              <a:t>Guda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, A. (eds) Networked Control Systems for Connected and Automated Vehicles. NN 2022. Lecture Notes in Networks and Systems, vol 509. pp 23–32. Springer, Cham. – URL:  https://doi.org/10.1007/978-3-031-11058-0_3 </a:t>
            </a:r>
          </a:p>
          <a:p>
            <a:pPr marL="0" indent="0">
              <a:buNone/>
            </a:pP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4.50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а. Зарифьян, А.А. (мл.) Расход электроэнергии грузовым магистральным электровозом 3ЭС5С-001 при работе в штатном и в энергоэффективном режимах. / А.А. Зарифьян (мл). // 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ELTRANS – 2023. 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Электрификация и электрическая тяга: цифровая трансформация железнодорожного транспорта: сборник трудов 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XI 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Международного симпозиума. – Санкт-Петербург, 31 мая – 2 июня 2023 года / Санкт-Петербург: ФГБОУ ВО ПГУПС, 2023. –  С.177-182. </a:t>
            </a:r>
          </a:p>
          <a:p>
            <a:pPr marL="0" indent="0">
              <a:buNone/>
            </a:pPr>
            <a:endParaRPr lang="ru-RU" sz="800" dirty="0">
              <a:latin typeface="Times New Roman" pitchFamily="18" charset="0"/>
              <a:cs typeface="Times New Roman" pitchFamily="18" charset="0"/>
            </a:endParaRPr>
          </a:p>
          <a:p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20964663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C2008BE0-C6CE-45DA-9A31-2EED498A4A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27</a:t>
            </a:fld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C4CE1B-00A0-47AF-8B71-86F661141592}"/>
              </a:ext>
            </a:extLst>
          </p:cNvPr>
          <p:cNvSpPr txBox="1"/>
          <p:nvPr/>
        </p:nvSpPr>
        <p:spPr>
          <a:xfrm>
            <a:off x="467544" y="431874"/>
            <a:ext cx="8424936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Публикации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5.38а. Зарифьян (мл.), А.А. Определение оптимальных параметров работы регулятора скорости электровоза // Сб. научных трудов «Транспорт: наука, образование, производство». Том 3. Технические науки. – Рост. гос. ун-т путей сообщения. Ростов н/Д, 2019. – С. 279-283.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5.39а. Зарифьян (мл.), А.А. Синтез регулятора скорости электровоза методами теории конечных автоматов // Вестник РГУПС – 2019 - №3 – С. 30-37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5.40а.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Zarifyan, A. Synthesis of the heavy freight locomotive speed control system by finite-state machine theory // The 16th International Conference on Civil, Structural &amp; Environmental Engineering Computing - 16-19 September 2019 - Riva del Garda, Italy – URL: https://app.oxfordabstracts.com/events/943/program-app/session/6603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5.41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а. Агапов, А. А. Возможность использования интеллектуального алгоритма управления на основе условия максимума функции обобщенной мощности в системе автоматического регулирования скорости электровоза / А.А. Агапов, А.А. Зарифьян. Вестник РГУПС. - 2023. - № 3. - С. 28-34. –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DOI 10.46973/0201–727X_2023_3_28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6.11а. Зарифьян, А.А. (мл.) Система подавления боксования и юза грузовых электровозов с асинхронным тяговым приводом / А. А. Зарифьян (мл.), Н. В. </a:t>
            </a:r>
            <a:r>
              <a:rPr kumimoji="0" lang="ru-RU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Талахадзе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// Транспорт: наука, образование, производство: труды Международной научно-практической конференции, Ростов-на-Дону, 25–27 апреля 2022 года. – Ростов-на-Дону: Ростовский государственный университет путей сообщения, 2022. – С. 54-58.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21900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737" y="1851670"/>
            <a:ext cx="9144000" cy="369332"/>
          </a:xfr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04448" y="4767264"/>
            <a:ext cx="474908" cy="273844"/>
          </a:xfrm>
        </p:spPr>
        <p:txBody>
          <a:bodyPr vert="horz" lIns="91440" tIns="45720" rIns="91440" bIns="45720" rtlCol="0" anchor="ctr"/>
          <a:lstStyle/>
          <a:p>
            <a:pPr algn="ctr">
              <a:defRPr/>
            </a:pPr>
            <a:fld id="{B19B0651-EE4F-4900-A07F-96A6BFA9D0F0}" type="slidenum">
              <a:rPr lang="ru-RU" b="1">
                <a:solidFill>
                  <a:prstClr val="black"/>
                </a:solidFill>
              </a:rPr>
              <a:pPr algn="ctr">
                <a:defRPr/>
              </a:pPr>
              <a:t>28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1578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04448" y="4767264"/>
            <a:ext cx="474908" cy="273844"/>
          </a:xfrm>
        </p:spPr>
        <p:txBody>
          <a:bodyPr/>
          <a:lstStyle/>
          <a:p>
            <a:pPr algn="ctr"/>
            <a:fld id="{B19B0651-EE4F-4900-A07F-96A6BFA9D0F0}" type="slidenum">
              <a:rPr lang="ru-RU" b="1" smtClean="0">
                <a:solidFill>
                  <a:schemeClr val="tx1"/>
                </a:solidFill>
              </a:rPr>
              <a:pPr algn="ctr"/>
              <a:t>3</a:t>
            </a:fld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577587"/>
            <a:ext cx="7992888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2563" algn="just">
              <a:spcAft>
                <a:spcPts val="0"/>
              </a:spcAft>
            </a:pPr>
            <a:r>
              <a:rPr lang="ru-RU" sz="1200" spc="-5" dirty="0">
                <a:solidFill>
                  <a:srgbClr val="000000"/>
                </a:solidFill>
                <a:latin typeface="Times New Roman"/>
                <a:ea typeface="Times New Roman"/>
              </a:rPr>
              <a:t>Выпущены первые </a:t>
            </a:r>
            <a:r>
              <a:rPr lang="ru-RU" sz="1200" b="1" spc="-5" dirty="0">
                <a:solidFill>
                  <a:srgbClr val="000000"/>
                </a:solidFill>
                <a:latin typeface="Times New Roman"/>
                <a:ea typeface="Times New Roman"/>
              </a:rPr>
              <a:t>грузовые</a:t>
            </a:r>
            <a:r>
              <a:rPr lang="ru-RU" sz="1200" spc="-5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1200" b="1" spc="-5" dirty="0">
                <a:solidFill>
                  <a:srgbClr val="000000"/>
                </a:solidFill>
                <a:latin typeface="Times New Roman"/>
                <a:ea typeface="Times New Roman"/>
              </a:rPr>
              <a:t>электровозы 2(3)ЭС5С семейства «Атаман»</a:t>
            </a:r>
            <a:r>
              <a:rPr lang="ru-RU" sz="1200" spc="-5" dirty="0">
                <a:solidFill>
                  <a:srgbClr val="000000"/>
                </a:solidFill>
                <a:latin typeface="Times New Roman"/>
                <a:ea typeface="Times New Roman"/>
              </a:rPr>
              <a:t> с асинхронным тяговым приводом, которые позволили сократить затраты электроэнергии на тягу до 20%, что обеспечено применением новых энергоэффективных способов управления тяговым приводом (алгоритм дискретно-адаптивного управления, который в режиме реального времени приводит число работающих ТЭД в соответствие с нагрузкой и тем самым поддерживает оптимальное значение КПД электровоза в любых условиях работы).</a:t>
            </a:r>
          </a:p>
          <a:p>
            <a:pPr indent="182563" algn="just"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Алгоритм ДАУ может быть применен и на других находящихся в эксплуатации </a:t>
            </a:r>
            <a:r>
              <a:rPr lang="ru-RU" sz="1200" b="1" dirty="0">
                <a:solidFill>
                  <a:srgbClr val="000000"/>
                </a:solidFill>
                <a:latin typeface="Times New Roman"/>
                <a:ea typeface="Times New Roman"/>
              </a:rPr>
              <a:t>грузовых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/>
                <a:ea typeface="Times New Roman"/>
              </a:rPr>
              <a:t>электровозах, например 2(3,4)ЭС5К семейства «Ермак»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. На путях ОАО «РЖД» работает </a:t>
            </a:r>
            <a:r>
              <a:rPr lang="ru-RU" sz="1200" b="1" dirty="0">
                <a:solidFill>
                  <a:srgbClr val="000000"/>
                </a:solidFill>
                <a:latin typeface="Times New Roman"/>
                <a:ea typeface="Times New Roman"/>
              </a:rPr>
              <a:t>около 5000 секций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, которые последовательно поступают на средний и капитальный заводской ремонт. </a:t>
            </a:r>
          </a:p>
          <a:p>
            <a:pPr algn="just">
              <a:spcAft>
                <a:spcPts val="0"/>
              </a:spcAft>
            </a:pPr>
            <a:endParaRPr lang="ru-RU" sz="1100" dirty="0">
              <a:effectLst/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6283232-AC31-4D08-ABC4-110A7BD132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556" y="2410594"/>
            <a:ext cx="7992888" cy="198328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3E0C57B-E058-4AC0-9D5C-4831FDC92B4B}"/>
              </a:ext>
            </a:extLst>
          </p:cNvPr>
          <p:cNvSpPr txBox="1"/>
          <p:nvPr/>
        </p:nvSpPr>
        <p:spPr>
          <a:xfrm>
            <a:off x="2123728" y="195486"/>
            <a:ext cx="4826682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8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Актуальность темы исследования (2)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59953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8EF3D4A4-CA66-4983-A1AF-84F1CA894A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4</a:t>
            </a:fld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516B712-92AC-4505-9837-4AB0B358E5B4}"/>
              </a:ext>
            </a:extLst>
          </p:cNvPr>
          <p:cNvSpPr/>
          <p:nvPr/>
        </p:nvSpPr>
        <p:spPr>
          <a:xfrm>
            <a:off x="323528" y="741541"/>
            <a:ext cx="4104000" cy="4134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800"/>
              </a:spcAft>
            </a:pPr>
            <a:r>
              <a:rPr lang="ru-RU" sz="1600" b="1" dirty="0">
                <a:solidFill>
                  <a:srgbClr val="1F497D"/>
                </a:solidFill>
                <a:latin typeface="Cambria" pitchFamily="18" charset="0"/>
                <a:cs typeface="Times New Roman" pitchFamily="18" charset="0"/>
              </a:rPr>
              <a:t>Объектом исследования </a:t>
            </a: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являются современные и перспективные магистральные грузовые и пассажирские электровозы с асинхронным тяговым приводом, оснащенные бортовой компьютерной системой управления и диагностики. 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7675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1F497D"/>
                </a:solidFill>
                <a:latin typeface="Cambria" pitchFamily="18" charset="0"/>
                <a:cs typeface="Times New Roman" pitchFamily="18" charset="0"/>
              </a:rPr>
              <a:t>Предметом исследования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повышение тягово-энергетических показателей грузовых и пассажирских магистральных электровозов с многодвигательным тяговым приводом, что обеспечивается применением инновационных алгоритмов адаптивного управления.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8105D86-AB23-4CCA-8295-8DA1A768B7DD}"/>
              </a:ext>
            </a:extLst>
          </p:cNvPr>
          <p:cNvSpPr/>
          <p:nvPr/>
        </p:nvSpPr>
        <p:spPr>
          <a:xfrm>
            <a:off x="4572000" y="700117"/>
            <a:ext cx="4536504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2563" algn="just">
              <a:spcAft>
                <a:spcPts val="0"/>
              </a:spcAft>
            </a:pPr>
            <a:r>
              <a:rPr lang="ru-RU" sz="1600" b="1" spc="-5" dirty="0">
                <a:solidFill>
                  <a:srgbClr val="000000"/>
                </a:solidFill>
                <a:latin typeface="Times New Roman"/>
                <a:ea typeface="Times New Roman"/>
              </a:rPr>
              <a:t>Цель:</a:t>
            </a:r>
            <a:r>
              <a:rPr lang="ru-RU" sz="1600" spc="-5" dirty="0">
                <a:solidFill>
                  <a:srgbClr val="000000"/>
                </a:solidFill>
                <a:latin typeface="Times New Roman"/>
                <a:ea typeface="Times New Roman"/>
              </a:rPr>
              <a:t> создание инновационных алгоритмов адаптивного управления, обеспечивающих как повышение энергетической эффективности электрической тяги (дискретно-адаптивное управление) и стабилизацию силы тяги (подавление боксования и юза колесных пар), так и снижение продольно-динамических сил по длине поезда (автоматическое поддержание скорости движения). </a:t>
            </a:r>
          </a:p>
          <a:p>
            <a:pPr indent="182563" algn="just">
              <a:spcAft>
                <a:spcPts val="0"/>
              </a:spcAft>
            </a:pPr>
            <a:r>
              <a:rPr lang="ru-RU" sz="1600" spc="-5" dirty="0">
                <a:solidFill>
                  <a:srgbClr val="000000"/>
                </a:solidFill>
                <a:latin typeface="Times New Roman"/>
                <a:ea typeface="Times New Roman"/>
              </a:rPr>
              <a:t>Под «дискретно-адаптивным управлением» подразумевается преобразование структуры (масштабируемость) многодвигательного тягового электропривода, в результате чего обеспечивается поддержание высокого значения КПД электровоза при переменной нагрузке, происходящее автоматически, без участия машиниста. </a:t>
            </a:r>
            <a:endParaRPr lang="ru-RU" sz="1400" dirty="0">
              <a:effectLst/>
              <a:highlight>
                <a:srgbClr val="00FF00"/>
              </a:highlight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2774BEFB-6185-41D6-97DB-F915204291DA}"/>
              </a:ext>
            </a:extLst>
          </p:cNvPr>
          <p:cNvSpPr txBox="1">
            <a:spLocks/>
          </p:cNvSpPr>
          <p:nvPr/>
        </p:nvSpPr>
        <p:spPr>
          <a:xfrm>
            <a:off x="0" y="98797"/>
            <a:ext cx="9144000" cy="3693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F09637-466D-4724-9392-122DE22D3EE4}"/>
              </a:ext>
            </a:extLst>
          </p:cNvPr>
          <p:cNvSpPr txBox="1"/>
          <p:nvPr/>
        </p:nvSpPr>
        <p:spPr>
          <a:xfrm>
            <a:off x="2339752" y="235503"/>
            <a:ext cx="48788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</a:rPr>
              <a:t>Объект, предмет и цель исследования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74420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04448" y="4767264"/>
            <a:ext cx="474908" cy="273844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28384" y="123478"/>
            <a:ext cx="7426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Глава 2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4607942-D318-452C-8566-E9838E018773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7" t="4175"/>
          <a:stretch>
            <a:fillRect/>
          </a:stretch>
        </p:blipFill>
        <p:spPr bwMode="auto">
          <a:xfrm>
            <a:off x="238522" y="963925"/>
            <a:ext cx="4333478" cy="247192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3768C3A-FFE8-4B4B-8730-57EAFDC9F3E4}"/>
              </a:ext>
            </a:extLst>
          </p:cNvPr>
          <p:cNvSpPr txBox="1"/>
          <p:nvPr/>
        </p:nvSpPr>
        <p:spPr>
          <a:xfrm>
            <a:off x="320921" y="3597787"/>
            <a:ext cx="40324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Силовая схема двухсистемного электровоза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с </a:t>
            </a:r>
            <a:r>
              <a:rPr lang="ru-RU" sz="1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поосным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регулированием силы тяги</a:t>
            </a: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en-US" sz="1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4D6FD99-E42C-465C-B26D-C00B6F58F3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6056" y="1203598"/>
            <a:ext cx="3243635" cy="2112826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399B90C-AF44-437A-9CC3-1B1AFF2978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4518" y="3600172"/>
            <a:ext cx="4934838" cy="699770"/>
          </a:xfrm>
          <a:prstGeom prst="rect">
            <a:avLst/>
          </a:prstGeom>
        </p:spPr>
      </p:pic>
      <p:sp>
        <p:nvSpPr>
          <p:cNvPr id="20" name="Заголовок 19">
            <a:extLst>
              <a:ext uri="{FF2B5EF4-FFF2-40B4-BE49-F238E27FC236}">
                <a16:creationId xmlns:a16="http://schemas.microsoft.com/office/drawing/2014/main" id="{A5E971F7-EB50-4C7E-86DD-475077C1D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3478"/>
            <a:ext cx="7499176" cy="857250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ЭКСПЕРИМЕНТАЛЬНОЕ ИССЛЕДОВАНИЕ И </a:t>
            </a:r>
            <a:br>
              <a:rPr lang="ru-RU" sz="16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16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КОМПЬЮТЕРНОЕ МОДЕЛИРОВАНИЕ ПРОЦЕССОВ </a:t>
            </a:r>
            <a:br>
              <a:rPr lang="ru-RU" sz="16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16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 АСИНХРОННОМ ТЯГОВОМ ПРИВОДЕ ЭЛЕКТРОВОЗА</a:t>
            </a:r>
            <a:endParaRPr lang="en-US" sz="16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7CFD44A-405F-42C8-A54F-CADA4CC59B9B}"/>
              </a:ext>
            </a:extLst>
          </p:cNvPr>
          <p:cNvSpPr txBox="1"/>
          <p:nvPr/>
        </p:nvSpPr>
        <p:spPr>
          <a:xfrm>
            <a:off x="539552" y="4462664"/>
            <a:ext cx="2280496" cy="3361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[2.1а – 2.11а, 2.26а, 2.27а, 2.40а]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1463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04448" y="4767264"/>
            <a:ext cx="474908" cy="273844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028384" y="114466"/>
            <a:ext cx="7426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Глава 2</a:t>
            </a:r>
          </a:p>
        </p:txBody>
      </p:sp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96619DA4-E4C6-4092-B554-646C1BD47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709587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Испытательный стенд</a:t>
            </a:r>
            <a:endParaRPr lang="en-US" sz="1600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93D4E6C-A193-4A0E-8C57-B248B2FBA6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6870" y="1007079"/>
            <a:ext cx="2650259" cy="1993679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C1CA29F-DC52-4934-8226-795C1A9A6D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872991"/>
            <a:ext cx="1944216" cy="2193370"/>
          </a:xfrm>
          <a:prstGeom prst="rect">
            <a:avLst/>
          </a:prstGeom>
        </p:spPr>
      </p:pic>
      <p:pic>
        <p:nvPicPr>
          <p:cNvPr id="15" name="Рисунок 14" descr="IMG-20181126-WA0013">
            <a:extLst>
              <a:ext uri="{FF2B5EF4-FFF2-40B4-BE49-F238E27FC236}">
                <a16:creationId xmlns:a16="http://schemas.microsoft.com/office/drawing/2014/main" id="{0ADABDA7-06DC-4B69-84D4-82CD3ECB4217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1" y="1464494"/>
            <a:ext cx="2492109" cy="1323279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C61CDB3F-8C7E-443E-9F6C-45644F9E9AEE}"/>
              </a:ext>
            </a:extLst>
          </p:cNvPr>
          <p:cNvSpPr txBox="1"/>
          <p:nvPr/>
        </p:nvSpPr>
        <p:spPr>
          <a:xfrm>
            <a:off x="1003966" y="3377828"/>
            <a:ext cx="7488832" cy="7780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Принципиальная схема стенда:</a:t>
            </a:r>
            <a:endParaRPr lang="en-US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1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</a:t>
            </a: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 имитатор тягового трансформатора; </a:t>
            </a:r>
            <a:r>
              <a:rPr lang="en-US" sz="1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</a:t>
            </a: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1, </a:t>
            </a:r>
            <a:r>
              <a:rPr lang="en-US" sz="1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</a:t>
            </a: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— 4</a:t>
            </a:r>
            <a:r>
              <a:rPr lang="ru-RU" sz="1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qs</a:t>
            </a: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-преобразователь; </a:t>
            </a:r>
            <a:r>
              <a:rPr lang="en-US" sz="1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 звено постоянного напряжения; </a:t>
            </a:r>
            <a:b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</a:t>
            </a: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3, </a:t>
            </a:r>
            <a:r>
              <a:rPr lang="en-US" sz="1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</a:t>
            </a: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— автономный инвертор напряжения; АТД1, АТД2 — тяговый электродвигатель</a:t>
            </a:r>
            <a:endParaRPr lang="en-US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3256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solidFill>
            <a:schemeClr val="tx1">
              <a:lumMod val="50000"/>
              <a:lumOff val="50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9" name="Номер слайда 4"/>
          <p:cNvSpPr txBox="1">
            <a:spLocks/>
          </p:cNvSpPr>
          <p:nvPr/>
        </p:nvSpPr>
        <p:spPr>
          <a:xfrm>
            <a:off x="8604448" y="4767264"/>
            <a:ext cx="474908" cy="273844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fld id="{B19B0651-EE4F-4900-A07F-96A6BFA9D0F0}" type="slidenum">
              <a:rPr lang="ru-RU" b="1" smtClean="0">
                <a:solidFill>
                  <a:prstClr val="black"/>
                </a:solidFill>
                <a:latin typeface="Calibri"/>
              </a:rPr>
              <a:pPr algn="ctr">
                <a:defRPr/>
              </a:pPr>
              <a:t>7</a:t>
            </a:fld>
            <a:endParaRPr lang="ru-RU" b="1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0273" y="123478"/>
            <a:ext cx="768350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Заголовок 9">
            <a:extLst>
              <a:ext uri="{FF2B5EF4-FFF2-40B4-BE49-F238E27FC236}">
                <a16:creationId xmlns:a16="http://schemas.microsoft.com/office/drawing/2014/main" id="{BF6F172A-7A61-4E8C-B0AA-A820C90CC225}"/>
              </a:ext>
            </a:extLst>
          </p:cNvPr>
          <p:cNvSpPr txBox="1">
            <a:spLocks/>
          </p:cNvSpPr>
          <p:nvPr/>
        </p:nvSpPr>
        <p:spPr>
          <a:xfrm>
            <a:off x="457200" y="205980"/>
            <a:ext cx="8229600" cy="41456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Асинхронный тяговый двигатель ДТА-1100</a:t>
            </a:r>
            <a:endParaRPr lang="en-US" sz="1600" dirty="0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7FD498A-0BC8-4F6A-9D3C-C8D1C61F0D6A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357838" y="2545492"/>
            <a:ext cx="2520280" cy="1546359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97BA38A-704B-48FA-9214-A1FE1DD38139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373223" y="848514"/>
            <a:ext cx="1912522" cy="154635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2CF865C-D40E-4E23-AB58-2A31834358C2}"/>
              </a:ext>
            </a:extLst>
          </p:cNvPr>
          <p:cNvSpPr txBox="1"/>
          <p:nvPr/>
        </p:nvSpPr>
        <p:spPr>
          <a:xfrm>
            <a:off x="2912948" y="987574"/>
            <a:ext cx="4572000" cy="7725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Общий вид двигателя ДТА-1100 (вверху) и </a:t>
            </a:r>
          </a:p>
          <a:p>
            <a:pPr algn="ctr">
              <a:lnSpc>
                <a:spcPct val="107000"/>
              </a:lnSpc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колесно-моторный блок электровоза 2(3)ЭС5С во время стендовых испытаний (внизу)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69995473-71B8-4588-ADEA-8FACD99462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75856" y="2190989"/>
            <a:ext cx="5597315" cy="1983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3334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04448" y="4767264"/>
            <a:ext cx="474908" cy="273844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55576" y="185737"/>
            <a:ext cx="729583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b="1" spc="-5" dirty="0">
                <a:solidFill>
                  <a:srgbClr val="000000"/>
                </a:solidFill>
                <a:latin typeface="Times New Roman"/>
                <a:ea typeface="Times New Roman"/>
              </a:rPr>
              <a:t>Испытания асинхронного тягового привода при работе в длительном режиме</a:t>
            </a:r>
          </a:p>
          <a:p>
            <a:pPr algn="just">
              <a:spcAft>
                <a:spcPts val="0"/>
              </a:spcAft>
            </a:pPr>
            <a:r>
              <a:rPr lang="ru-RU" sz="1100" b="1" dirty="0">
                <a:latin typeface="Times New Roman"/>
                <a:ea typeface="Times New Roman"/>
                <a:cs typeface="Times New Roman"/>
              </a:rPr>
              <a:t> </a:t>
            </a:r>
            <a:endParaRPr lang="ru-RU" sz="1100" b="1" dirty="0">
              <a:effectLst/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0"/>
            <a:ext cx="768350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CAC76C5-D605-4EEE-847F-DC0FB927661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395" r="3282"/>
          <a:stretch/>
        </p:blipFill>
        <p:spPr>
          <a:xfrm>
            <a:off x="35496" y="755437"/>
            <a:ext cx="3024336" cy="145627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57F700F-DB59-45EB-BA33-2164C8166F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875" y="2219912"/>
            <a:ext cx="2956895" cy="193601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41F6081-DD5A-417D-B5E6-9AE58B2CD29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008" r="4010"/>
          <a:stretch/>
        </p:blipFill>
        <p:spPr>
          <a:xfrm>
            <a:off x="3064645" y="792088"/>
            <a:ext cx="3235547" cy="372387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ADF68B7-5A7E-48C0-9E1D-14FEA2B3FA2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00193" y="764423"/>
            <a:ext cx="2740932" cy="297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149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581156" y="4767264"/>
            <a:ext cx="432048" cy="273844"/>
          </a:xfrm>
          <a:solidFill>
            <a:schemeClr val="bg2">
              <a:lumMod val="90000"/>
            </a:schemeClr>
          </a:solidFill>
          <a:ln w="63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4"/>
          <p:cNvSpPr txBox="1">
            <a:spLocks/>
          </p:cNvSpPr>
          <p:nvPr/>
        </p:nvSpPr>
        <p:spPr>
          <a:xfrm>
            <a:off x="8604448" y="4767264"/>
            <a:ext cx="47490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fld id="{B19B0651-EE4F-4900-A07F-96A6BFA9D0F0}" type="slidenum">
              <a:rPr lang="ru-RU" b="1" smtClean="0">
                <a:solidFill>
                  <a:prstClr val="black"/>
                </a:solidFill>
              </a:rPr>
              <a:pPr algn="ctr">
                <a:defRPr/>
              </a:pPr>
              <a:t>9</a:t>
            </a:fld>
            <a:endParaRPr lang="ru-RU" b="1" dirty="0">
              <a:solidFill>
                <a:prstClr val="black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8869" y="63664"/>
            <a:ext cx="768350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9A98704-9DB4-4D87-BC1E-D9E70417E9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23478"/>
            <a:ext cx="3816424" cy="360621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4502D3D-C73E-4EB3-AC2D-03CA34CA4A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433" y="3729696"/>
            <a:ext cx="3649216" cy="114533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EE4EB00-71CA-4606-A8B5-6927C74F94A6}"/>
              </a:ext>
            </a:extLst>
          </p:cNvPr>
          <p:cNvSpPr txBox="1"/>
          <p:nvPr/>
        </p:nvSpPr>
        <p:spPr>
          <a:xfrm>
            <a:off x="4009156" y="222978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Изменение КПД электровоза при работе </a:t>
            </a:r>
          </a:p>
          <a:p>
            <a:pPr algn="ctr"/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 переменной нагрузкой</a:t>
            </a:r>
            <a:endParaRPr lang="en-US" dirty="0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25E1B45-8770-4FCD-BC15-028125451D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94197" y="796337"/>
            <a:ext cx="4321766" cy="937966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D71B6AB1-FCBB-4A91-B4CE-8A1F8268920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35413" y="1701538"/>
            <a:ext cx="3810383" cy="2123959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62799FA6-1704-43D1-9EA4-A27425D1361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44162" y="3854259"/>
            <a:ext cx="3684021" cy="1145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33302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25009</TotalTime>
  <Words>5366</Words>
  <Application>Microsoft Office PowerPoint</Application>
  <PresentationFormat>Экран (16:9)</PresentationFormat>
  <Paragraphs>214</Paragraphs>
  <Slides>28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28</vt:i4>
      </vt:variant>
    </vt:vector>
  </HeadingPairs>
  <TitlesOfParts>
    <vt:vector size="34" baseType="lpstr">
      <vt:lpstr>Arial</vt:lpstr>
      <vt:lpstr>Calibri</vt:lpstr>
      <vt:lpstr>Cambria</vt:lpstr>
      <vt:lpstr>Times New Roman</vt:lpstr>
      <vt:lpstr>Тема Office</vt:lpstr>
      <vt:lpstr>Специальное оформление</vt:lpstr>
      <vt:lpstr>Зарифьян Александр Александрович   ПОВЫШЕНИЕ ТЯГОВО-ЭНЕРГЕТИЧЕСКИХ ПОКАЗАТЕЛЕЙ ЭЛЕКТРОВОЗОВ  ЗА СЧЕТ ПРИМЕНЕНИЯ ИННОВАЦИОННЫХ АЛГОРИТМОВ  АДАПТИВНОГО УПРАВЛЕНИЯ </vt:lpstr>
      <vt:lpstr>Презентация PowerPoint</vt:lpstr>
      <vt:lpstr>Презентация PowerPoint</vt:lpstr>
      <vt:lpstr>Презентация PowerPoint</vt:lpstr>
      <vt:lpstr>ЭКСПЕРИМЕНТАЛЬНОЕ ИССЛЕДОВАНИЕ И  КОМПЬЮТЕРНОЕ МОДЕЛИРОВАНИЕ ПРОЦЕССОВ  В АСИНХРОННОМ ТЯГОВОМ ПРИВОДЕ ЭЛЕКТРОВОЗА</vt:lpstr>
      <vt:lpstr>Испытательный стенд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Сопоставление показателей энергетической эффективности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Денис Прохор</dc:creator>
  <cp:lastModifiedBy>Alexander Zarifyan</cp:lastModifiedBy>
  <cp:revision>546</cp:revision>
  <cp:lastPrinted>2022-07-11T09:11:57Z</cp:lastPrinted>
  <dcterms:created xsi:type="dcterms:W3CDTF">2021-08-16T14:46:21Z</dcterms:created>
  <dcterms:modified xsi:type="dcterms:W3CDTF">2024-09-10T20:18:18Z</dcterms:modified>
</cp:coreProperties>
</file>